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8"/>
  </p:notesMasterIdLst>
  <p:sldIdLst>
    <p:sldId id="415" r:id="rId2"/>
    <p:sldId id="436" r:id="rId3"/>
    <p:sldId id="437" r:id="rId4"/>
    <p:sldId id="438" r:id="rId5"/>
    <p:sldId id="439" r:id="rId6"/>
    <p:sldId id="440" r:id="rId7"/>
    <p:sldId id="441" r:id="rId8"/>
    <p:sldId id="378" r:id="rId9"/>
    <p:sldId id="423" r:id="rId10"/>
    <p:sldId id="424" r:id="rId11"/>
    <p:sldId id="357" r:id="rId12"/>
    <p:sldId id="416" r:id="rId13"/>
    <p:sldId id="417" r:id="rId14"/>
    <p:sldId id="419" r:id="rId15"/>
    <p:sldId id="418" r:id="rId16"/>
    <p:sldId id="367" r:id="rId17"/>
    <p:sldId id="376" r:id="rId18"/>
    <p:sldId id="371" r:id="rId19"/>
    <p:sldId id="427" r:id="rId20"/>
    <p:sldId id="426" r:id="rId21"/>
    <p:sldId id="433" r:id="rId22"/>
    <p:sldId id="430" r:id="rId23"/>
    <p:sldId id="429" r:id="rId24"/>
    <p:sldId id="390" r:id="rId25"/>
    <p:sldId id="391" r:id="rId26"/>
    <p:sldId id="394" r:id="rId27"/>
    <p:sldId id="442" r:id="rId28"/>
    <p:sldId id="395" r:id="rId29"/>
    <p:sldId id="396" r:id="rId30"/>
    <p:sldId id="397" r:id="rId31"/>
    <p:sldId id="398" r:id="rId32"/>
    <p:sldId id="399" r:id="rId33"/>
    <p:sldId id="400" r:id="rId34"/>
    <p:sldId id="401" r:id="rId35"/>
    <p:sldId id="402" r:id="rId36"/>
    <p:sldId id="383" r:id="rId3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87" autoAdjust="0"/>
    <p:restoredTop sz="94737" autoAdjust="0"/>
  </p:normalViewPr>
  <p:slideViewPr>
    <p:cSldViewPr snapToGrid="0">
      <p:cViewPr varScale="1">
        <p:scale>
          <a:sx n="64" d="100"/>
          <a:sy n="64" d="100"/>
        </p:scale>
        <p:origin x="86" y="5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9B7F558-F2BA-4E74-9F3F-213A1B84EC0C}" type="datetimeFigureOut">
              <a:rPr lang="fa-IR" smtClean="0"/>
              <a:pPr/>
              <a:t>25/01/1447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1103891-E7D8-4611-B42F-EB986A194A67}" type="slidenum">
              <a:rPr lang="fa-IR" smtClean="0"/>
              <a:pPr/>
              <a:t>‹#›</a:t>
            </a:fld>
            <a:endParaRPr lang="fa-IR"/>
          </a:p>
        </p:txBody>
      </p:sp>
    </p:spTree>
    <p:extLst>
      <p:ext uri="{BB962C8B-B14F-4D97-AF65-F5344CB8AC3E}">
        <p14:creationId xmlns:p14="http://schemas.microsoft.com/office/powerpoint/2010/main" val="39413909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F1103891-E7D8-4611-B42F-EB986A194A67}" type="slidenum">
              <a:rPr lang="fa-IR" smtClean="0"/>
              <a:pPr/>
              <a:t>19</a:t>
            </a:fld>
            <a:endParaRPr lang="fa-IR"/>
          </a:p>
        </p:txBody>
      </p:sp>
    </p:spTree>
    <p:extLst>
      <p:ext uri="{BB962C8B-B14F-4D97-AF65-F5344CB8AC3E}">
        <p14:creationId xmlns:p14="http://schemas.microsoft.com/office/powerpoint/2010/main" val="2387577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7242C7D9-B1A7-47DC-AB29-6D2017EF307F}" type="datetime8">
              <a:rPr lang="fa-IR" smtClean="0"/>
              <a:pPr>
                <a:defRPr/>
              </a:pPr>
              <a:t>20/ژوئيه/25</a:t>
            </a:fld>
            <a:endParaRPr lang="fa-IR"/>
          </a:p>
        </p:txBody>
      </p:sp>
      <p:sp>
        <p:nvSpPr>
          <p:cNvPr id="5" name="Footer Placeholder 4"/>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6" name="Slide Number Placeholder 5"/>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FAB8512D-BEFA-4891-B00B-57E9E15C2CB0}" type="slidenum">
              <a:rPr lang="fa-IR"/>
              <a:pPr>
                <a:defRPr/>
              </a:pPr>
              <a:t>‹#›</a:t>
            </a:fld>
            <a:endParaRPr lang="fa-IR"/>
          </a:p>
        </p:txBody>
      </p:sp>
    </p:spTree>
    <p:extLst>
      <p:ext uri="{BB962C8B-B14F-4D97-AF65-F5344CB8AC3E}">
        <p14:creationId xmlns:p14="http://schemas.microsoft.com/office/powerpoint/2010/main" val="3516085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F397402A-CD16-42E8-9C40-10C9F92C58B9}" type="datetime8">
              <a:rPr lang="fa-IR" smtClean="0"/>
              <a:pPr>
                <a:defRPr/>
              </a:pPr>
              <a:t>20/ژوئيه/25</a:t>
            </a:fld>
            <a:endParaRPr lang="fa-IR"/>
          </a:p>
        </p:txBody>
      </p:sp>
      <p:sp>
        <p:nvSpPr>
          <p:cNvPr id="5" name="Footer Placeholder 4"/>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6" name="Slide Number Placeholder 5"/>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DA2D7848-3B52-44FA-96C6-B1348E2E8FBE}" type="slidenum">
              <a:rPr lang="fa-IR"/>
              <a:pPr>
                <a:defRPr/>
              </a:pPr>
              <a:t>‹#›</a:t>
            </a:fld>
            <a:endParaRPr lang="fa-IR"/>
          </a:p>
        </p:txBody>
      </p:sp>
    </p:spTree>
    <p:extLst>
      <p:ext uri="{BB962C8B-B14F-4D97-AF65-F5344CB8AC3E}">
        <p14:creationId xmlns:p14="http://schemas.microsoft.com/office/powerpoint/2010/main" val="1796128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5E0CAA6B-6CF5-4E44-92AF-D96FE34CE306}" type="datetime8">
              <a:rPr lang="fa-IR" smtClean="0"/>
              <a:pPr>
                <a:defRPr/>
              </a:pPr>
              <a:t>20/ژوئيه/25</a:t>
            </a:fld>
            <a:endParaRPr lang="fa-IR"/>
          </a:p>
        </p:txBody>
      </p:sp>
      <p:sp>
        <p:nvSpPr>
          <p:cNvPr id="5" name="Footer Placeholder 4"/>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6" name="Slide Number Placeholder 5"/>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A6AB0AD0-B257-4298-996C-93C7A4771B36}" type="slidenum">
              <a:rPr lang="fa-IR"/>
              <a:pPr>
                <a:defRPr/>
              </a:pPr>
              <a:t>‹#›</a:t>
            </a:fld>
            <a:endParaRPr lang="fa-IR"/>
          </a:p>
        </p:txBody>
      </p:sp>
    </p:spTree>
    <p:extLst>
      <p:ext uri="{BB962C8B-B14F-4D97-AF65-F5344CB8AC3E}">
        <p14:creationId xmlns:p14="http://schemas.microsoft.com/office/powerpoint/2010/main" val="3043465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34585" y="617538"/>
            <a:ext cx="10390716"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1576917" y="2017713"/>
            <a:ext cx="10363200" cy="4114800"/>
          </a:xfrm>
        </p:spPr>
        <p:txBody>
          <a:bodyPr/>
          <a:lstStyle/>
          <a:p>
            <a:pPr lvl="0"/>
            <a:endParaRPr lang="fa-IR" noProof="0" smtClean="0"/>
          </a:p>
        </p:txBody>
      </p:sp>
      <p:sp>
        <p:nvSpPr>
          <p:cNvPr id="4" name="Rectangle 11"/>
          <p:cNvSpPr>
            <a:spLocks noGrp="1" noChangeArrowheads="1"/>
          </p:cNvSpPr>
          <p:nvPr>
            <p:ph type="dt" sz="half" idx="10"/>
          </p:nvPr>
        </p:nvSpPr>
        <p:spPr/>
        <p:txBody>
          <a:bodyPr/>
          <a:lstStyle>
            <a:lvl1pPr>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endParaRPr lang="en-US"/>
          </a:p>
        </p:txBody>
      </p:sp>
      <p:sp>
        <p:nvSpPr>
          <p:cNvPr id="6" name="Rectangle 13"/>
          <p:cNvSpPr>
            <a:spLocks noGrp="1" noChangeArrowheads="1"/>
          </p:cNvSpPr>
          <p:nvPr>
            <p:ph type="sldNum" sz="quarter" idx="12"/>
          </p:nvPr>
        </p:nvSpPr>
        <p:spPr/>
        <p:txBody>
          <a:bodyPr/>
          <a:lstStyle>
            <a:lvl1pPr>
              <a:defRPr/>
            </a:lvl1pPr>
          </a:lstStyle>
          <a:p>
            <a:pPr>
              <a:defRPr/>
            </a:pPr>
            <a:fld id="{44D54D7C-CA9C-4A3E-B1EE-6D5FA93020BA}"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F2BEF55E-89E3-45E5-8B63-4B7652018A2C}" type="datetime8">
              <a:rPr lang="fa-IR" smtClean="0"/>
              <a:pPr>
                <a:defRPr/>
              </a:pPr>
              <a:t>20/ژوئيه/25</a:t>
            </a:fld>
            <a:endParaRPr lang="fa-IR"/>
          </a:p>
        </p:txBody>
      </p:sp>
      <p:sp>
        <p:nvSpPr>
          <p:cNvPr id="5" name="Footer Placeholder 4"/>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6" name="Slide Number Placeholder 5"/>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9B1F7147-FE49-4260-86B6-7A012975007D}" type="slidenum">
              <a:rPr lang="fa-IR"/>
              <a:pPr>
                <a:defRPr/>
              </a:pPr>
              <a:t>‹#›</a:t>
            </a:fld>
            <a:endParaRPr lang="fa-IR"/>
          </a:p>
        </p:txBody>
      </p:sp>
    </p:spTree>
    <p:extLst>
      <p:ext uri="{BB962C8B-B14F-4D97-AF65-F5344CB8AC3E}">
        <p14:creationId xmlns:p14="http://schemas.microsoft.com/office/powerpoint/2010/main" val="3542221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0F103CF4-7A49-4734-89C2-BAFD8DC486B9}" type="datetime8">
              <a:rPr lang="fa-IR" smtClean="0"/>
              <a:pPr>
                <a:defRPr/>
              </a:pPr>
              <a:t>20/ژوئيه/25</a:t>
            </a:fld>
            <a:endParaRPr lang="fa-IR"/>
          </a:p>
        </p:txBody>
      </p:sp>
      <p:sp>
        <p:nvSpPr>
          <p:cNvPr id="5" name="Footer Placeholder 4"/>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6" name="Slide Number Placeholder 5"/>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7C3DF51F-E599-403D-A8AB-045A8B1EE840}" type="slidenum">
              <a:rPr lang="fa-IR"/>
              <a:pPr>
                <a:defRPr/>
              </a:pPr>
              <a:t>‹#›</a:t>
            </a:fld>
            <a:endParaRPr lang="fa-IR"/>
          </a:p>
        </p:txBody>
      </p:sp>
    </p:spTree>
    <p:extLst>
      <p:ext uri="{BB962C8B-B14F-4D97-AF65-F5344CB8AC3E}">
        <p14:creationId xmlns:p14="http://schemas.microsoft.com/office/powerpoint/2010/main" val="2076493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B483C7AF-6C33-43DE-8895-962237A2DC8B}" type="datetime8">
              <a:rPr lang="fa-IR" smtClean="0"/>
              <a:pPr>
                <a:defRPr/>
              </a:pPr>
              <a:t>20/ژوئيه/25</a:t>
            </a:fld>
            <a:endParaRPr lang="fa-IR"/>
          </a:p>
        </p:txBody>
      </p:sp>
      <p:sp>
        <p:nvSpPr>
          <p:cNvPr id="6" name="Footer Placeholder 5"/>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7" name="Slide Number Placeholder 6"/>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381879C1-AC6E-45F4-B164-2CC67DF3F80F}" type="slidenum">
              <a:rPr lang="fa-IR"/>
              <a:pPr>
                <a:defRPr/>
              </a:pPr>
              <a:t>‹#›</a:t>
            </a:fld>
            <a:endParaRPr lang="fa-IR"/>
          </a:p>
        </p:txBody>
      </p:sp>
    </p:spTree>
    <p:extLst>
      <p:ext uri="{BB962C8B-B14F-4D97-AF65-F5344CB8AC3E}">
        <p14:creationId xmlns:p14="http://schemas.microsoft.com/office/powerpoint/2010/main" val="902805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45740298-AD5F-49BA-989E-19D3697837DE}" type="datetime8">
              <a:rPr lang="fa-IR" smtClean="0"/>
              <a:pPr>
                <a:defRPr/>
              </a:pPr>
              <a:t>20/ژوئيه/25</a:t>
            </a:fld>
            <a:endParaRPr lang="fa-IR"/>
          </a:p>
        </p:txBody>
      </p:sp>
      <p:sp>
        <p:nvSpPr>
          <p:cNvPr id="8" name="Footer Placeholder 7"/>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9" name="Slide Number Placeholder 8"/>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E1CD55BA-BD7F-49F1-802D-2BC1F1FC4A06}" type="slidenum">
              <a:rPr lang="fa-IR"/>
              <a:pPr>
                <a:defRPr/>
              </a:pPr>
              <a:t>‹#›</a:t>
            </a:fld>
            <a:endParaRPr lang="fa-IR"/>
          </a:p>
        </p:txBody>
      </p:sp>
    </p:spTree>
    <p:extLst>
      <p:ext uri="{BB962C8B-B14F-4D97-AF65-F5344CB8AC3E}">
        <p14:creationId xmlns:p14="http://schemas.microsoft.com/office/powerpoint/2010/main" val="855721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796A3E20-63AC-48BA-8A45-9003862AC363}" type="datetime8">
              <a:rPr lang="fa-IR" smtClean="0"/>
              <a:pPr>
                <a:defRPr/>
              </a:pPr>
              <a:t>20/ژوئيه/25</a:t>
            </a:fld>
            <a:endParaRPr lang="fa-IR"/>
          </a:p>
        </p:txBody>
      </p:sp>
      <p:sp>
        <p:nvSpPr>
          <p:cNvPr id="4" name="Footer Placeholder 3"/>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5" name="Slide Number Placeholder 4"/>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44CC579C-EAED-46CF-AF35-86E57B75F73C}" type="slidenum">
              <a:rPr lang="fa-IR"/>
              <a:pPr>
                <a:defRPr/>
              </a:pPr>
              <a:t>‹#›</a:t>
            </a:fld>
            <a:endParaRPr lang="fa-IR"/>
          </a:p>
        </p:txBody>
      </p:sp>
    </p:spTree>
    <p:extLst>
      <p:ext uri="{BB962C8B-B14F-4D97-AF65-F5344CB8AC3E}">
        <p14:creationId xmlns:p14="http://schemas.microsoft.com/office/powerpoint/2010/main" val="385664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443FC90D-0195-4A64-991E-6BB0819FD2F1}" type="datetime8">
              <a:rPr lang="fa-IR" smtClean="0"/>
              <a:pPr>
                <a:defRPr/>
              </a:pPr>
              <a:t>20/ژوئيه/25</a:t>
            </a:fld>
            <a:endParaRPr lang="fa-IR"/>
          </a:p>
        </p:txBody>
      </p:sp>
      <p:sp>
        <p:nvSpPr>
          <p:cNvPr id="3" name="Footer Placeholder 2"/>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4" name="Slide Number Placeholder 3"/>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3168AE4A-9841-4A73-9C9F-9D8F66DCE8E3}" type="slidenum">
              <a:rPr lang="fa-IR"/>
              <a:pPr>
                <a:defRPr/>
              </a:pPr>
              <a:t>‹#›</a:t>
            </a:fld>
            <a:endParaRPr lang="fa-IR"/>
          </a:p>
        </p:txBody>
      </p:sp>
    </p:spTree>
    <p:extLst>
      <p:ext uri="{BB962C8B-B14F-4D97-AF65-F5344CB8AC3E}">
        <p14:creationId xmlns:p14="http://schemas.microsoft.com/office/powerpoint/2010/main" val="11631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6550A781-0EC1-4ECC-9725-9039A4B39AE9}" type="datetime8">
              <a:rPr lang="fa-IR" smtClean="0"/>
              <a:pPr>
                <a:defRPr/>
              </a:pPr>
              <a:t>20/ژوئيه/25</a:t>
            </a:fld>
            <a:endParaRPr lang="fa-IR"/>
          </a:p>
        </p:txBody>
      </p:sp>
      <p:sp>
        <p:nvSpPr>
          <p:cNvPr id="6" name="Footer Placeholder 5"/>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7" name="Slide Number Placeholder 6"/>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A91E8152-A70E-408B-A599-D46C96B186BC}" type="slidenum">
              <a:rPr lang="fa-IR"/>
              <a:pPr>
                <a:defRPr/>
              </a:pPr>
              <a:t>‹#›</a:t>
            </a:fld>
            <a:endParaRPr lang="fa-IR"/>
          </a:p>
        </p:txBody>
      </p:sp>
    </p:spTree>
    <p:extLst>
      <p:ext uri="{BB962C8B-B14F-4D97-AF65-F5344CB8AC3E}">
        <p14:creationId xmlns:p14="http://schemas.microsoft.com/office/powerpoint/2010/main" val="2403134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7"/>
            <a:ext cx="6172200" cy="4873625"/>
          </a:xfrm>
        </p:spPr>
        <p:txBody>
          <a:bodyPr rtlCol="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fa-IR"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87467889-C4D0-4DC9-8374-121F37F6326D}" type="datetime8">
              <a:rPr lang="fa-IR" smtClean="0"/>
              <a:pPr>
                <a:defRPr/>
              </a:pPr>
              <a:t>20/ژوئيه/25</a:t>
            </a:fld>
            <a:endParaRPr lang="fa-IR"/>
          </a:p>
        </p:txBody>
      </p:sp>
      <p:sp>
        <p:nvSpPr>
          <p:cNvPr id="6" name="Footer Placeholder 5"/>
          <p:cNvSpPr>
            <a:spLocks noGrp="1"/>
          </p:cNvSpPr>
          <p:nvPr>
            <p:ph type="ftr" sz="quarter" idx="11"/>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r>
              <a:rPr lang="fa-IR" smtClean="0"/>
              <a:t>وبای التور</a:t>
            </a:r>
            <a:endParaRPr lang="fa-IR" dirty="0"/>
          </a:p>
        </p:txBody>
      </p:sp>
      <p:sp>
        <p:nvSpPr>
          <p:cNvPr id="7" name="Slide Number Placeholder 6"/>
          <p:cNvSpPr>
            <a:spLocks noGrp="1"/>
          </p:cNvSpPr>
          <p:nvPr>
            <p:ph type="sldNum" sz="quarter" idx="12"/>
          </p:nvPr>
        </p:nvSpPr>
        <p:spPr/>
        <p:txBody>
          <a:bodyPr/>
          <a:lstStyle>
            <a:lvl1pPr rtl="0" eaLnBrk="0" fontAlgn="base" hangingPunct="0">
              <a:spcBef>
                <a:spcPct val="0"/>
              </a:spcBef>
              <a:spcAft>
                <a:spcPct val="0"/>
              </a:spcAft>
              <a:defRPr b="1">
                <a:latin typeface="Arial" panose="020B0604020202020204" pitchFamily="34" charset="0"/>
              </a:defRPr>
            </a:lvl1pPr>
          </a:lstStyle>
          <a:p>
            <a:pPr>
              <a:defRPr/>
            </a:pPr>
            <a:fld id="{70503266-ECFB-4A9C-BC0E-41A0FB3D6E6C}" type="slidenum">
              <a:rPr lang="fa-IR"/>
              <a:pPr>
                <a:defRPr/>
              </a:pPr>
              <a:t>‹#›</a:t>
            </a:fld>
            <a:endParaRPr lang="fa-IR"/>
          </a:p>
        </p:txBody>
      </p:sp>
    </p:spTree>
    <p:extLst>
      <p:ext uri="{BB962C8B-B14F-4D97-AF65-F5344CB8AC3E}">
        <p14:creationId xmlns:p14="http://schemas.microsoft.com/office/powerpoint/2010/main" val="159899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87057"/>
          </a:srgbClr>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8610600" y="6356351"/>
            <a:ext cx="2743200" cy="365125"/>
          </a:xfrm>
          <a:prstGeom prst="rect">
            <a:avLst/>
          </a:prstGeom>
        </p:spPr>
        <p:txBody>
          <a:bodyPr vert="horz" lIns="91440" tIns="45720" rIns="91440" bIns="45720" rtlCol="1" anchor="ctr"/>
          <a:lstStyle>
            <a:lvl1pPr algn="r" rtl="1" eaLnBrk="1" fontAlgn="auto" hangingPunct="1">
              <a:spcBef>
                <a:spcPts val="0"/>
              </a:spcBef>
              <a:spcAft>
                <a:spcPts val="0"/>
              </a:spcAft>
              <a:defRPr sz="900" b="0" smtClean="0">
                <a:solidFill>
                  <a:prstClr val="black">
                    <a:tint val="75000"/>
                  </a:prstClr>
                </a:solidFill>
                <a:latin typeface="Calibri" panose="020F0502020204030204"/>
              </a:defRPr>
            </a:lvl1pPr>
          </a:lstStyle>
          <a:p>
            <a:pPr>
              <a:defRPr/>
            </a:pPr>
            <a:fld id="{B4790611-C53A-45E1-A25A-C6755FC8C420}" type="datetime8">
              <a:rPr lang="fa-IR" smtClean="0"/>
              <a:pPr>
                <a:defRPr/>
              </a:pPr>
              <a:t>20/ژوئيه/25</a:t>
            </a:fld>
            <a:endParaRPr lang="fa-I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1" anchor="ctr"/>
          <a:lstStyle>
            <a:lvl1pPr algn="ctr" rtl="1" eaLnBrk="1" fontAlgn="auto" hangingPunct="1">
              <a:spcBef>
                <a:spcPts val="0"/>
              </a:spcBef>
              <a:spcAft>
                <a:spcPts val="0"/>
              </a:spcAft>
              <a:defRPr sz="900" b="0" smtClean="0">
                <a:solidFill>
                  <a:prstClr val="black">
                    <a:tint val="75000"/>
                  </a:prstClr>
                </a:solidFill>
                <a:latin typeface="Calibri" panose="020F0502020204030204"/>
              </a:defRPr>
            </a:lvl1pPr>
          </a:lstStyle>
          <a:p>
            <a:pPr>
              <a:defRPr/>
            </a:pPr>
            <a:r>
              <a:rPr lang="fa-IR" smtClean="0"/>
              <a:t>وبای التور</a:t>
            </a:r>
            <a:endParaRPr lang="fa-IR" dirty="0"/>
          </a:p>
        </p:txBody>
      </p:sp>
      <p:sp>
        <p:nvSpPr>
          <p:cNvPr id="6" name="Slide Number Placeholder 5"/>
          <p:cNvSpPr>
            <a:spLocks noGrp="1"/>
          </p:cNvSpPr>
          <p:nvPr>
            <p:ph type="sldNum" sz="quarter" idx="4"/>
          </p:nvPr>
        </p:nvSpPr>
        <p:spPr>
          <a:xfrm>
            <a:off x="838200" y="6356351"/>
            <a:ext cx="2743200" cy="365125"/>
          </a:xfrm>
          <a:prstGeom prst="rect">
            <a:avLst/>
          </a:prstGeom>
        </p:spPr>
        <p:txBody>
          <a:bodyPr vert="horz" lIns="91440" tIns="45720" rIns="91440" bIns="45720" rtlCol="1" anchor="ctr"/>
          <a:lstStyle>
            <a:lvl1pPr algn="l" rtl="1" eaLnBrk="1" fontAlgn="auto" hangingPunct="1">
              <a:spcBef>
                <a:spcPts val="0"/>
              </a:spcBef>
              <a:spcAft>
                <a:spcPts val="0"/>
              </a:spcAft>
              <a:defRPr sz="900" b="0" smtClean="0">
                <a:solidFill>
                  <a:prstClr val="black">
                    <a:tint val="75000"/>
                  </a:prstClr>
                </a:solidFill>
                <a:latin typeface="Calibri" panose="020F0502020204030204"/>
              </a:defRPr>
            </a:lvl1pPr>
          </a:lstStyle>
          <a:p>
            <a:pPr>
              <a:defRPr/>
            </a:pPr>
            <a:fld id="{F934C4F2-AD3A-4644-8B56-1FB0BA879E9B}" type="slidenum">
              <a:rPr lang="fa-IR"/>
              <a:pPr>
                <a:defRPr/>
              </a:pPr>
              <a:t>‹#›</a:t>
            </a:fld>
            <a:endParaRPr lang="fa-IR"/>
          </a:p>
        </p:txBody>
      </p:sp>
    </p:spTree>
    <p:extLst>
      <p:ext uri="{BB962C8B-B14F-4D97-AF65-F5344CB8AC3E}">
        <p14:creationId xmlns:p14="http://schemas.microsoft.com/office/powerpoint/2010/main" val="4793373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r" defTabSz="685800" rtl="1" fontAlgn="base">
        <a:lnSpc>
          <a:spcPct val="90000"/>
        </a:lnSpc>
        <a:spcBef>
          <a:spcPct val="0"/>
        </a:spcBef>
        <a:spcAft>
          <a:spcPct val="0"/>
        </a:spcAft>
        <a:defRPr sz="3300" kern="1200">
          <a:solidFill>
            <a:schemeClr val="tx1"/>
          </a:solidFill>
          <a:latin typeface="+mj-lt"/>
          <a:ea typeface="+mj-ea"/>
          <a:cs typeface="+mj-cs"/>
        </a:defRPr>
      </a:lvl1pPr>
      <a:lvl2pPr algn="r" defTabSz="685800" rtl="1" fontAlgn="base">
        <a:lnSpc>
          <a:spcPct val="90000"/>
        </a:lnSpc>
        <a:spcBef>
          <a:spcPct val="0"/>
        </a:spcBef>
        <a:spcAft>
          <a:spcPct val="0"/>
        </a:spcAft>
        <a:defRPr sz="3300">
          <a:solidFill>
            <a:schemeClr val="tx1"/>
          </a:solidFill>
          <a:latin typeface="Calibri Light" panose="020F0302020204030204" pitchFamily="34" charset="0"/>
        </a:defRPr>
      </a:lvl2pPr>
      <a:lvl3pPr algn="r" defTabSz="685800" rtl="1" fontAlgn="base">
        <a:lnSpc>
          <a:spcPct val="90000"/>
        </a:lnSpc>
        <a:spcBef>
          <a:spcPct val="0"/>
        </a:spcBef>
        <a:spcAft>
          <a:spcPct val="0"/>
        </a:spcAft>
        <a:defRPr sz="3300">
          <a:solidFill>
            <a:schemeClr val="tx1"/>
          </a:solidFill>
          <a:latin typeface="Calibri Light" panose="020F0302020204030204" pitchFamily="34" charset="0"/>
        </a:defRPr>
      </a:lvl3pPr>
      <a:lvl4pPr algn="r" defTabSz="685800" rtl="1" fontAlgn="base">
        <a:lnSpc>
          <a:spcPct val="90000"/>
        </a:lnSpc>
        <a:spcBef>
          <a:spcPct val="0"/>
        </a:spcBef>
        <a:spcAft>
          <a:spcPct val="0"/>
        </a:spcAft>
        <a:defRPr sz="3300">
          <a:solidFill>
            <a:schemeClr val="tx1"/>
          </a:solidFill>
          <a:latin typeface="Calibri Light" panose="020F0302020204030204" pitchFamily="34" charset="0"/>
        </a:defRPr>
      </a:lvl4pPr>
      <a:lvl5pPr algn="r" defTabSz="685800" rtl="1" fontAlgn="base">
        <a:lnSpc>
          <a:spcPct val="90000"/>
        </a:lnSpc>
        <a:spcBef>
          <a:spcPct val="0"/>
        </a:spcBef>
        <a:spcAft>
          <a:spcPct val="0"/>
        </a:spcAft>
        <a:defRPr sz="3300">
          <a:solidFill>
            <a:schemeClr val="tx1"/>
          </a:solidFill>
          <a:latin typeface="Calibri Light" panose="020F0302020204030204" pitchFamily="34" charset="0"/>
        </a:defRPr>
      </a:lvl5pPr>
      <a:lvl6pPr marL="457200" algn="r" defTabSz="685800" rtl="1" fontAlgn="base">
        <a:lnSpc>
          <a:spcPct val="90000"/>
        </a:lnSpc>
        <a:spcBef>
          <a:spcPct val="0"/>
        </a:spcBef>
        <a:spcAft>
          <a:spcPct val="0"/>
        </a:spcAft>
        <a:defRPr sz="3300">
          <a:solidFill>
            <a:schemeClr val="tx1"/>
          </a:solidFill>
          <a:latin typeface="Calibri Light" panose="020F0302020204030204" pitchFamily="34" charset="0"/>
        </a:defRPr>
      </a:lvl6pPr>
      <a:lvl7pPr marL="914400" algn="r" defTabSz="685800" rtl="1" fontAlgn="base">
        <a:lnSpc>
          <a:spcPct val="90000"/>
        </a:lnSpc>
        <a:spcBef>
          <a:spcPct val="0"/>
        </a:spcBef>
        <a:spcAft>
          <a:spcPct val="0"/>
        </a:spcAft>
        <a:defRPr sz="3300">
          <a:solidFill>
            <a:schemeClr val="tx1"/>
          </a:solidFill>
          <a:latin typeface="Calibri Light" panose="020F0302020204030204" pitchFamily="34" charset="0"/>
        </a:defRPr>
      </a:lvl7pPr>
      <a:lvl8pPr marL="1371600" algn="r" defTabSz="685800" rtl="1" fontAlgn="base">
        <a:lnSpc>
          <a:spcPct val="90000"/>
        </a:lnSpc>
        <a:spcBef>
          <a:spcPct val="0"/>
        </a:spcBef>
        <a:spcAft>
          <a:spcPct val="0"/>
        </a:spcAft>
        <a:defRPr sz="3300">
          <a:solidFill>
            <a:schemeClr val="tx1"/>
          </a:solidFill>
          <a:latin typeface="Calibri Light" panose="020F0302020204030204" pitchFamily="34" charset="0"/>
        </a:defRPr>
      </a:lvl8pPr>
      <a:lvl9pPr marL="1828800" algn="r" defTabSz="685800" rtl="1"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r" defTabSz="685800" rtl="1"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r" defTabSz="685800" rtl="1"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r" defTabSz="685800" rtl="1"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2519" y="415636"/>
            <a:ext cx="10818421" cy="5225143"/>
          </a:xfrm>
        </p:spPr>
        <p:txBody>
          <a:bodyPr/>
          <a:lstStyle/>
          <a:p>
            <a:pPr>
              <a:lnSpc>
                <a:spcPct val="200000"/>
              </a:lnSpc>
            </a:pPr>
            <a:r>
              <a:rPr lang="fa-IR" sz="4800" b="1" dirty="0" smtClean="0">
                <a:cs typeface="B Nazanin" pitchFamily="2" charset="-78"/>
              </a:rPr>
              <a:t>دانشگاه علوم شهیدبهشتی</a:t>
            </a:r>
            <a:r>
              <a:rPr lang="fa-IR" sz="4000" b="1" dirty="0" smtClean="0">
                <a:cs typeface="B Nazanin" pitchFamily="2" charset="-78"/>
              </a:rPr>
              <a:t/>
            </a:r>
            <a:br>
              <a:rPr lang="fa-IR" sz="4000" b="1" dirty="0" smtClean="0">
                <a:cs typeface="B Nazanin" pitchFamily="2" charset="-78"/>
              </a:rPr>
            </a:br>
            <a:r>
              <a:rPr lang="fa-IR" sz="4000" b="1" dirty="0" smtClean="0">
                <a:cs typeface="B Nazanin" pitchFamily="2" charset="-78"/>
              </a:rPr>
              <a:t>شبکه بهداشت ودرمان شمیرانات</a:t>
            </a:r>
            <a:br>
              <a:rPr lang="fa-IR" sz="4000" b="1" dirty="0" smtClean="0">
                <a:cs typeface="B Nazanin" pitchFamily="2" charset="-78"/>
              </a:rPr>
            </a:br>
            <a:r>
              <a:rPr lang="fa-IR" sz="3600" b="1" dirty="0" smtClean="0">
                <a:solidFill>
                  <a:srgbClr val="FF0000"/>
                </a:solidFill>
                <a:cs typeface="B Nazanin" pitchFamily="2" charset="-78"/>
              </a:rPr>
              <a:t>واحدبیماری های واگیر</a:t>
            </a:r>
            <a:br>
              <a:rPr lang="fa-IR" sz="3600" b="1" dirty="0" smtClean="0">
                <a:solidFill>
                  <a:srgbClr val="FF0000"/>
                </a:solidFill>
                <a:cs typeface="B Nazanin" pitchFamily="2" charset="-78"/>
              </a:rPr>
            </a:br>
            <a:endParaRPr lang="en-US" sz="3600" b="1" dirty="0">
              <a:solidFill>
                <a:srgbClr val="FF0000"/>
              </a:solidFill>
              <a:cs typeface="B Nazani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4421" y="501976"/>
            <a:ext cx="10274968" cy="5016758"/>
          </a:xfrm>
          <a:prstGeom prst="rect">
            <a:avLst/>
          </a:prstGeom>
        </p:spPr>
        <p:txBody>
          <a:bodyPr wrap="square">
            <a:spAutoFit/>
          </a:bodyPr>
          <a:lstStyle/>
          <a:p>
            <a:pPr algn="ctr"/>
            <a:r>
              <a:rPr lang="fa-IR" sz="3000" b="1" dirty="0">
                <a:solidFill>
                  <a:srgbClr val="FF0000"/>
                </a:solidFill>
                <a:cs typeface="B Nazanin" pitchFamily="2" charset="-78"/>
              </a:rPr>
              <a:t>علايم </a:t>
            </a:r>
            <a:r>
              <a:rPr lang="fa-IR" sz="3000" b="1" dirty="0" smtClean="0">
                <a:solidFill>
                  <a:srgbClr val="FF0000"/>
                </a:solidFill>
                <a:cs typeface="B Nazanin" pitchFamily="2" charset="-78"/>
              </a:rPr>
              <a:t>باليني</a:t>
            </a:r>
            <a:endParaRPr lang="en-US" sz="3000" b="1" dirty="0" smtClean="0">
              <a:solidFill>
                <a:srgbClr val="FF0000"/>
              </a:solidFill>
              <a:cs typeface="B Nazanin" pitchFamily="2" charset="-78"/>
            </a:endParaRPr>
          </a:p>
          <a:p>
            <a:pPr algn="ctr"/>
            <a:endParaRPr lang="fa-IR" sz="2800" dirty="0">
              <a:solidFill>
                <a:srgbClr val="FF0000"/>
              </a:solidFill>
              <a:cs typeface="B Nazanin" pitchFamily="2" charset="-78"/>
            </a:endParaRPr>
          </a:p>
          <a:p>
            <a:pPr marL="342900" indent="-342900" algn="just">
              <a:buFont typeface="Wingdings" panose="05000000000000000000" pitchFamily="2" charset="2"/>
              <a:buChar char="§"/>
            </a:pPr>
            <a:r>
              <a:rPr lang="fa-IR" sz="2400" b="1" dirty="0">
                <a:cs typeface="B Nazanin" pitchFamily="2" charset="-78"/>
              </a:rPr>
              <a:t>از ويژگي هاي اين بيماري </a:t>
            </a:r>
            <a:r>
              <a:rPr lang="fa-IR" sz="2400" b="1" dirty="0">
                <a:solidFill>
                  <a:srgbClr val="FF0000"/>
                </a:solidFill>
                <a:cs typeface="B Nazanin" pitchFamily="2" charset="-78"/>
              </a:rPr>
              <a:t>شروع ناگهاني</a:t>
            </a:r>
            <a:r>
              <a:rPr lang="fa-IR" sz="2400" b="1" dirty="0">
                <a:cs typeface="B Nazanin" pitchFamily="2" charset="-78"/>
              </a:rPr>
              <a:t> اسهال آبكي شديد </a:t>
            </a:r>
            <a:r>
              <a:rPr lang="fa-IR" sz="2400" b="1" dirty="0">
                <a:solidFill>
                  <a:srgbClr val="FF0000"/>
                </a:solidFill>
                <a:cs typeface="B Nazanin" pitchFamily="2" charset="-78"/>
              </a:rPr>
              <a:t>بدون درد </a:t>
            </a:r>
            <a:r>
              <a:rPr lang="fa-IR" sz="2400" b="1" dirty="0">
                <a:cs typeface="B Nazanin" pitchFamily="2" charset="-78"/>
              </a:rPr>
              <a:t>همراه با </a:t>
            </a:r>
            <a:r>
              <a:rPr lang="fa-IR" sz="2400" b="1" dirty="0" smtClean="0">
                <a:solidFill>
                  <a:srgbClr val="FF0000"/>
                </a:solidFill>
                <a:cs typeface="B Nazanin" pitchFamily="2" charset="-78"/>
              </a:rPr>
              <a:t>استفراغ </a:t>
            </a:r>
            <a:r>
              <a:rPr lang="fa-IR" sz="2400" b="1" dirty="0">
                <a:cs typeface="B Nazanin" pitchFamily="2" charset="-78"/>
              </a:rPr>
              <a:t>در مراحل اوليه </a:t>
            </a:r>
            <a:r>
              <a:rPr lang="fa-IR" sz="2400" b="1" dirty="0" smtClean="0">
                <a:cs typeface="B Nazanin" pitchFamily="2" charset="-78"/>
              </a:rPr>
              <a:t>بيماري است</a:t>
            </a:r>
            <a:r>
              <a:rPr lang="fa-IR" sz="2400" b="1" dirty="0">
                <a:cs typeface="B Nazanin" pitchFamily="2" charset="-78"/>
              </a:rPr>
              <a:t>. ظاهر مایع شفاف آغشته به موکوس سفید رنگ </a:t>
            </a:r>
            <a:r>
              <a:rPr lang="fa-IR" sz="2400" b="1" dirty="0" smtClean="0">
                <a:cs typeface="B Nazanin" pitchFamily="2" charset="-78"/>
              </a:rPr>
              <a:t>که </a:t>
            </a:r>
            <a:r>
              <a:rPr lang="fa-IR" sz="2400" b="1" dirty="0">
                <a:cs typeface="B Nazanin" pitchFamily="2" charset="-78"/>
              </a:rPr>
              <a:t>اصطلاحاً مدفوع ” آب – برنجی“ نام دارد بدون بو یا بوی خفیف ماهی را </a:t>
            </a:r>
            <a:r>
              <a:rPr lang="fa-IR" sz="2400" b="1" dirty="0" smtClean="0">
                <a:cs typeface="B Nazanin" pitchFamily="2" charset="-78"/>
              </a:rPr>
              <a:t>دارد.</a:t>
            </a:r>
          </a:p>
          <a:p>
            <a:pPr marL="342900" indent="-342900" algn="just">
              <a:buFont typeface="Wingdings" panose="05000000000000000000" pitchFamily="2" charset="2"/>
              <a:buChar char="§"/>
            </a:pPr>
            <a:r>
              <a:rPr lang="fa-IR" sz="2400" dirty="0" smtClean="0">
                <a:cs typeface="B Nazanin" pitchFamily="2" charset="-78"/>
              </a:rPr>
              <a:t>در </a:t>
            </a:r>
            <a:r>
              <a:rPr lang="fa-IR" sz="2400" dirty="0">
                <a:cs typeface="B Nazanin" pitchFamily="2" charset="-78"/>
              </a:rPr>
              <a:t>بيماران درمان نشده، </a:t>
            </a:r>
            <a:r>
              <a:rPr lang="fa-IR" sz="2400" dirty="0" smtClean="0">
                <a:cs typeface="B Nazanin" pitchFamily="2" charset="-78"/>
              </a:rPr>
              <a:t>دهيدراتاسيون </a:t>
            </a:r>
            <a:r>
              <a:rPr lang="fa-IR" sz="2400" dirty="0">
                <a:cs typeface="B Nazanin" pitchFamily="2" charset="-78"/>
              </a:rPr>
              <a:t>سريع، اسيدوز، كولاپس عروقي، هيپوگليسمي در بچه ها و نارسايي </a:t>
            </a:r>
            <a:r>
              <a:rPr lang="fa-IR" sz="2400" dirty="0" smtClean="0">
                <a:cs typeface="B Nazanin" pitchFamily="2" charset="-78"/>
              </a:rPr>
              <a:t>كليه شايع </a:t>
            </a:r>
            <a:r>
              <a:rPr lang="fa-IR" sz="2400" dirty="0">
                <a:cs typeface="B Nazanin" pitchFamily="2" charset="-78"/>
              </a:rPr>
              <a:t>است. </a:t>
            </a:r>
            <a:endParaRPr lang="fa-IR" sz="2400" dirty="0" smtClean="0">
              <a:cs typeface="B Nazanin" pitchFamily="2" charset="-78"/>
            </a:endParaRPr>
          </a:p>
          <a:p>
            <a:pPr marL="342900" indent="-342900" algn="just">
              <a:buFont typeface="Wingdings" panose="05000000000000000000" pitchFamily="2" charset="2"/>
              <a:buChar char="§"/>
            </a:pPr>
            <a:r>
              <a:rPr lang="fa-IR" sz="2400" dirty="0" smtClean="0">
                <a:cs typeface="B Nazanin" pitchFamily="2" charset="-78"/>
              </a:rPr>
              <a:t>در </a:t>
            </a:r>
            <a:r>
              <a:rPr lang="fa-IR" sz="2400" dirty="0">
                <a:cs typeface="B Nazanin" pitchFamily="2" charset="-78"/>
              </a:rPr>
              <a:t>سويه هاي بيوتايپ التور به خصوص </a:t>
            </a:r>
            <a:r>
              <a:rPr lang="fa-IR" sz="2400" dirty="0" smtClean="0">
                <a:solidFill>
                  <a:srgbClr val="FF0000"/>
                </a:solidFill>
                <a:cs typeface="B Nazanin" pitchFamily="2" charset="-78"/>
              </a:rPr>
              <a:t>اينابا </a:t>
            </a:r>
            <a:r>
              <a:rPr lang="fa-IR" sz="2400" dirty="0" smtClean="0">
                <a:cs typeface="B Nazanin" pitchFamily="2" charset="-78"/>
              </a:rPr>
              <a:t>موارد </a:t>
            </a:r>
            <a:r>
              <a:rPr lang="fa-IR" sz="2400" dirty="0">
                <a:solidFill>
                  <a:srgbClr val="FF0000"/>
                </a:solidFill>
                <a:cs typeface="B Nazanin" pitchFamily="2" charset="-78"/>
              </a:rPr>
              <a:t>بدون علامت </a:t>
            </a:r>
            <a:r>
              <a:rPr lang="fa-IR" sz="2400" dirty="0">
                <a:cs typeface="B Nazanin" pitchFamily="2" charset="-78"/>
              </a:rPr>
              <a:t>بيماري از اشكال باليني آن شايع ترند و </a:t>
            </a:r>
            <a:r>
              <a:rPr lang="fa-IR" sz="2400" dirty="0" smtClean="0">
                <a:cs typeface="B Nazanin" pitchFamily="2" charset="-78"/>
              </a:rPr>
              <a:t>موارد خفيف </a:t>
            </a:r>
            <a:r>
              <a:rPr lang="fa-IR" sz="2400" dirty="0">
                <a:cs typeface="B Nazanin" pitchFamily="2" charset="-78"/>
              </a:rPr>
              <a:t>با اسهال معمولي به ويژه در </a:t>
            </a:r>
            <a:r>
              <a:rPr lang="fa-IR" sz="2400" dirty="0">
                <a:solidFill>
                  <a:srgbClr val="FF0000"/>
                </a:solidFill>
                <a:cs typeface="B Nazanin" pitchFamily="2" charset="-78"/>
              </a:rPr>
              <a:t>بچه ها </a:t>
            </a:r>
            <a:r>
              <a:rPr lang="fa-IR" sz="2400" dirty="0">
                <a:cs typeface="B Nazanin" pitchFamily="2" charset="-78"/>
              </a:rPr>
              <a:t>ديده </a:t>
            </a:r>
            <a:r>
              <a:rPr lang="fa-IR" sz="2400" dirty="0" smtClean="0">
                <a:cs typeface="B Nazanin" pitchFamily="2" charset="-78"/>
              </a:rPr>
              <a:t>مي شود</a:t>
            </a:r>
            <a:r>
              <a:rPr lang="en-US" sz="2400" dirty="0" smtClean="0">
                <a:cs typeface="B Nazanin" pitchFamily="2" charset="-78"/>
              </a:rPr>
              <a:t>.</a:t>
            </a:r>
            <a:endParaRPr lang="fa-IR" sz="2400" dirty="0" smtClean="0">
              <a:cs typeface="B Nazanin" pitchFamily="2" charset="-78"/>
            </a:endParaRPr>
          </a:p>
          <a:p>
            <a:pPr marL="342900" indent="-342900" algn="just">
              <a:buFont typeface="Wingdings" panose="05000000000000000000" pitchFamily="2" charset="2"/>
              <a:buChar char="§"/>
            </a:pPr>
            <a:r>
              <a:rPr lang="fa-IR" sz="2400" dirty="0" smtClean="0">
                <a:cs typeface="B Nazanin" pitchFamily="2" charset="-78"/>
              </a:rPr>
              <a:t> </a:t>
            </a:r>
            <a:r>
              <a:rPr lang="fa-IR" sz="2400" dirty="0">
                <a:cs typeface="B Nazanin" pitchFamily="2" charset="-78"/>
              </a:rPr>
              <a:t>در موارد شديد درمان </a:t>
            </a:r>
            <a:r>
              <a:rPr lang="fa-IR" sz="2400" dirty="0" smtClean="0">
                <a:cs typeface="B Nazanin" pitchFamily="2" charset="-78"/>
              </a:rPr>
              <a:t>نشده مرگ </a:t>
            </a:r>
            <a:r>
              <a:rPr lang="fa-IR" sz="2400" dirty="0">
                <a:cs typeface="B Nazanin" pitchFamily="2" charset="-78"/>
              </a:rPr>
              <a:t>معمولاً در عرض چند ساعت اتفاق مي افتد و ميزان مرگ و مير آن به بيش از 50 % </a:t>
            </a:r>
            <a:r>
              <a:rPr lang="fa-IR" sz="2400" dirty="0" smtClean="0">
                <a:cs typeface="B Nazanin" pitchFamily="2" charset="-78"/>
              </a:rPr>
              <a:t>مي </a:t>
            </a:r>
            <a:r>
              <a:rPr lang="fa-IR" sz="2400" dirty="0">
                <a:cs typeface="B Nazanin" pitchFamily="2" charset="-78"/>
              </a:rPr>
              <a:t>رسد. در حالي كه با درمان به موقع </a:t>
            </a:r>
            <a:r>
              <a:rPr lang="fa-IR" sz="2400" dirty="0" smtClean="0">
                <a:cs typeface="B Nazanin" pitchFamily="2" charset="-78"/>
              </a:rPr>
              <a:t>ومناسب </a:t>
            </a:r>
            <a:r>
              <a:rPr lang="fa-IR" sz="2400" dirty="0">
                <a:cs typeface="B Nazanin" pitchFamily="2" charset="-78"/>
              </a:rPr>
              <a:t>اين ميزان به كمتر از 1% خواهد رسيد . </a:t>
            </a:r>
            <a:r>
              <a:rPr lang="fa-IR" sz="2400" dirty="0" smtClean="0">
                <a:cs typeface="B Nazanin" pitchFamily="2" charset="-78"/>
              </a:rPr>
              <a:t>در </a:t>
            </a:r>
            <a:r>
              <a:rPr lang="fa-IR" sz="2400" dirty="0">
                <a:cs typeface="B Nazanin" pitchFamily="2" charset="-78"/>
              </a:rPr>
              <a:t>افر اد مسن ممكن است قطع ناگهاني اسهال به دليل انسداد </a:t>
            </a:r>
            <a:r>
              <a:rPr lang="fa-IR" sz="2400" dirty="0" smtClean="0">
                <a:cs typeface="B Nazanin" pitchFamily="2" charset="-78"/>
              </a:rPr>
              <a:t>روده ديده </a:t>
            </a:r>
            <a:r>
              <a:rPr lang="fa-IR" sz="2400" dirty="0">
                <a:cs typeface="B Nazanin" pitchFamily="2" charset="-78"/>
              </a:rPr>
              <a:t>شود</a:t>
            </a:r>
            <a:r>
              <a:rPr lang="fa-IR" sz="2400" dirty="0" smtClean="0">
                <a:cs typeface="B Nazanin" pitchFamily="2" charset="-78"/>
              </a:rPr>
              <a:t>.</a:t>
            </a:r>
          </a:p>
          <a:p>
            <a:pPr marL="342900" indent="-342900" algn="just">
              <a:buFont typeface="Wingdings" panose="05000000000000000000" pitchFamily="2" charset="2"/>
              <a:buChar char="§"/>
            </a:pPr>
            <a:r>
              <a:rPr lang="fa-IR" sz="2400" dirty="0" smtClean="0">
                <a:cs typeface="B Nazanin" pitchFamily="2" charset="-78"/>
              </a:rPr>
              <a:t>علت اصلی </a:t>
            </a:r>
            <a:r>
              <a:rPr lang="fa-IR" sz="2400" dirty="0" smtClean="0">
                <a:solidFill>
                  <a:srgbClr val="FF0000"/>
                </a:solidFill>
                <a:cs typeface="B Nazanin" pitchFamily="2" charset="-78"/>
              </a:rPr>
              <a:t>مرگ</a:t>
            </a:r>
            <a:r>
              <a:rPr lang="fa-IR" sz="2400" dirty="0" smtClean="0">
                <a:cs typeface="B Nazanin" pitchFamily="2" charset="-78"/>
              </a:rPr>
              <a:t> دربیماران وبائی </a:t>
            </a:r>
            <a:r>
              <a:rPr lang="fa-IR" sz="2400" dirty="0" smtClean="0">
                <a:solidFill>
                  <a:srgbClr val="FF0000"/>
                </a:solidFill>
                <a:cs typeface="B Nazanin" pitchFamily="2" charset="-78"/>
              </a:rPr>
              <a:t>ازدست دادن آب والکترولیتها</a:t>
            </a:r>
            <a:r>
              <a:rPr lang="fa-IR" sz="2400" dirty="0" smtClean="0">
                <a:cs typeface="B Nazanin" pitchFamily="2" charset="-78"/>
              </a:rPr>
              <a:t>ست.</a:t>
            </a:r>
            <a:endParaRPr lang="fa-IR" sz="2400" dirty="0">
              <a:cs typeface="B Nazanin" pitchFamily="2" charset="-78"/>
            </a:endParaRPr>
          </a:p>
        </p:txBody>
      </p:sp>
    </p:spTree>
    <p:extLst>
      <p:ext uri="{BB962C8B-B14F-4D97-AF65-F5344CB8AC3E}">
        <p14:creationId xmlns:p14="http://schemas.microsoft.com/office/powerpoint/2010/main" val="215776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arn(inVertical)">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barn(inVertical)">
                                      <p:cBhvr>
                                        <p:cTn id="15" dur="500"/>
                                        <p:tgtEl>
                                          <p:spTgt spid="4">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arn(inVertical)">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barn(inVertical)">
                                      <p:cBhvr>
                                        <p:cTn id="23" dur="500"/>
                                        <p:tgtEl>
                                          <p:spTgt spid="4">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barn(inVertical)">
                                      <p:cBhvr>
                                        <p:cTn id="28"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782052" y="425884"/>
            <a:ext cx="10781057"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spcBef>
                <a:spcPct val="0"/>
              </a:spcBef>
              <a:spcAft>
                <a:spcPct val="0"/>
              </a:spcAft>
              <a:buClrTx/>
              <a:buSzTx/>
              <a:buFontTx/>
              <a:buNone/>
              <a:tabLst/>
            </a:pPr>
            <a:r>
              <a:rPr kumimoji="0" lang="ar-SA" sz="2800" b="1" i="0" u="none" strike="noStrike" cap="none" normalizeH="0" baseline="0" dirty="0" smtClean="0">
                <a:ln>
                  <a:noFill/>
                </a:ln>
                <a:solidFill>
                  <a:srgbClr val="FF0000"/>
                </a:solidFill>
                <a:effectLst/>
                <a:latin typeface="BTitr,Bold"/>
                <a:ea typeface="Calibri" pitchFamily="34" charset="0"/>
                <a:cs typeface="B Nazanin" pitchFamily="2" charset="-78"/>
              </a:rPr>
              <a:t>نظام مراقبت</a:t>
            </a:r>
            <a:r>
              <a:rPr kumimoji="0" lang="fa-IR" sz="2800" b="1" i="0" u="none" strike="noStrike" cap="none" normalizeH="0" baseline="0" dirty="0" smtClean="0">
                <a:ln>
                  <a:noFill/>
                </a:ln>
                <a:solidFill>
                  <a:srgbClr val="FF0000"/>
                </a:solidFill>
                <a:effectLst/>
                <a:latin typeface="BTitr,Bold"/>
                <a:ea typeface="Calibri" pitchFamily="34" charset="0"/>
                <a:cs typeface="B Nazanin" pitchFamily="2" charset="-78"/>
              </a:rPr>
              <a:t> وبا:</a:t>
            </a:r>
          </a:p>
          <a:p>
            <a:pPr marL="0" marR="0" lvl="0" indent="0" algn="ctr" defTabSz="914400" rtl="1" eaLnBrk="1" fontAlgn="base" latinLnBrk="0" hangingPunct="1">
              <a:spcBef>
                <a:spcPct val="0"/>
              </a:spcBef>
              <a:spcAft>
                <a:spcPct val="0"/>
              </a:spcAft>
              <a:buClrTx/>
              <a:buSzTx/>
              <a:buFontTx/>
              <a:buNone/>
              <a:tabLst/>
            </a:pPr>
            <a:r>
              <a:rPr kumimoji="0" lang="fa-IR" sz="2200" b="1" i="0" u="none" strike="noStrike" cap="none" normalizeH="0" baseline="0" dirty="0" smtClean="0">
                <a:ln>
                  <a:noFill/>
                </a:ln>
                <a:solidFill>
                  <a:srgbClr val="FF0000"/>
                </a:solidFill>
                <a:effectLst/>
                <a:latin typeface="BTitr,Bold"/>
                <a:ea typeface="Calibri" pitchFamily="34" charset="0"/>
                <a:cs typeface="B Nazanin" pitchFamily="2" charset="-78"/>
              </a:rPr>
              <a:t> </a:t>
            </a:r>
            <a:endParaRPr kumimoji="0" lang="en-US" sz="2200" b="1" i="0" u="none" strike="noStrike" cap="none" normalizeH="0" baseline="0" dirty="0" smtClean="0">
              <a:ln>
                <a:noFill/>
              </a:ln>
              <a:solidFill>
                <a:srgbClr val="FF0000"/>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نظام مراقبت این بیماري مبتنی بر شناسایی دقیق و به هنگام موارد اسهال حاد آبکی</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می باشد و تعاریف مندرج در نظام مراقبت به شرح زیر می باشد</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rgbClr val="FF0000"/>
                </a:solidFill>
                <a:effectLst/>
                <a:latin typeface="BTitr,Bold"/>
                <a:ea typeface="Calibri" pitchFamily="34" charset="0"/>
                <a:cs typeface="B Nazanin" pitchFamily="2" charset="-78"/>
              </a:rPr>
              <a:t>اسهال حاد آبکی</a:t>
            </a:r>
            <a:r>
              <a:rPr kumimoji="0" lang="en-US" sz="2200" b="1" i="0" u="none" strike="noStrike" cap="none" normalizeH="0" baseline="0" dirty="0" smtClean="0">
                <a:ln>
                  <a:noFill/>
                </a:ln>
                <a:solidFill>
                  <a:srgbClr val="FF0000"/>
                </a:solidFill>
                <a:effectLst/>
                <a:latin typeface="BTitr,Bold"/>
                <a:ea typeface="Calibri" pitchFamily="34" charset="0"/>
                <a:cs typeface="B Nazanin" pitchFamily="2" charset="-78"/>
              </a:rPr>
              <a:t>: </a:t>
            </a:r>
            <a:endParaRPr kumimoji="0" lang="en-US" sz="2200" b="1" i="0" u="none" strike="noStrike" cap="none" normalizeH="0" baseline="0" dirty="0" smtClean="0">
              <a:ln>
                <a:noFill/>
              </a:ln>
              <a:solidFill>
                <a:srgbClr val="FF0000"/>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اسهال حاد آبکی عبارت است از دفع</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 3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بار یا بیشتر مدفوع شل یا آبکی</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غیر خونی</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طی</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 24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ساعت</a:t>
            </a:r>
            <a:r>
              <a:rPr kumimoji="0" lang="fa-IR" sz="2200" b="1" i="0" u="none" strike="noStrike" cap="none" normalizeH="0" baseline="0" dirty="0" smtClean="0">
                <a:ln>
                  <a:noFill/>
                </a:ln>
                <a:solidFill>
                  <a:schemeClr val="tx1"/>
                </a:solidFill>
                <a:effectLst/>
                <a:latin typeface="BNazanin"/>
                <a:ea typeface="Calibri" pitchFamily="34" charset="0"/>
                <a:cs typeface="B Nazanin" pitchFamily="2" charset="-78"/>
              </a:rPr>
              <a:t>)</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rgbClr val="FF0000"/>
                </a:solidFill>
                <a:effectLst/>
                <a:latin typeface="BTitr,Bold"/>
                <a:ea typeface="Calibri" pitchFamily="34" charset="0"/>
                <a:cs typeface="B Nazanin" pitchFamily="2" charset="-78"/>
              </a:rPr>
              <a:t>مورد مشکوك به وبا:</a:t>
            </a:r>
            <a:endParaRPr kumimoji="0" lang="en-US" sz="2200" b="1" i="0" u="none" strike="noStrike" cap="none" normalizeH="0" baseline="0" dirty="0" smtClean="0">
              <a:ln>
                <a:noFill/>
              </a:ln>
              <a:solidFill>
                <a:srgbClr val="FF0000"/>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Bold"/>
                <a:ea typeface="Calibri" pitchFamily="34" charset="0"/>
                <a:cs typeface="B Nazanin" pitchFamily="2" charset="-78"/>
              </a:rPr>
              <a:t>در مناطقی که درگیر طغیان وبا نباشند</a:t>
            </a:r>
            <a:r>
              <a:rPr kumimoji="0" lang="en-US" sz="2200" b="1" i="0" u="none" strike="noStrike" cap="none" normalizeH="0" baseline="0" dirty="0" smtClean="0">
                <a:ln>
                  <a:noFill/>
                </a:ln>
                <a:solidFill>
                  <a:schemeClr val="tx1"/>
                </a:solidFill>
                <a:effectLst/>
                <a:latin typeface="BNazanin,Bold"/>
                <a:ea typeface="Calibri" pitchFamily="34" charset="0"/>
                <a:cs typeface="B Nazanin" pitchFamily="2" charset="-78"/>
              </a:rPr>
              <a:t> :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هر بیمار با سن</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 2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سال یا بالاتر مبتلا به اسهال حاد آبکی و کم آبی شدید یا</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مرگ ناشی از اسهال حاد آبکی به عنوان مورد مشکوك به وبا خواهد بود</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Bold"/>
                <a:ea typeface="Calibri" pitchFamily="34" charset="0"/>
                <a:cs typeface="B Nazanin" pitchFamily="2" charset="-78"/>
              </a:rPr>
              <a:t>در مناطق درگیر طغیان وبا</a:t>
            </a:r>
            <a:r>
              <a:rPr kumimoji="0" lang="en-US" sz="2200" b="1" i="0" u="none" strike="noStrike" cap="none" normalizeH="0" baseline="0" dirty="0" smtClean="0">
                <a:ln>
                  <a:noFill/>
                </a:ln>
                <a:solidFill>
                  <a:schemeClr val="tx1"/>
                </a:solidFill>
                <a:effectLst/>
                <a:latin typeface="BNazanin,Bold"/>
                <a:ea typeface="Calibri" pitchFamily="34" charset="0"/>
                <a:cs typeface="B Nazanin" pitchFamily="2" charset="-78"/>
              </a:rPr>
              <a:t> : </a:t>
            </a: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هر مورد اسهال حاد آبکی یا مرگ ناشی از آن به عنوان مورد مشکوك به وبا می باشد</a:t>
            </a:r>
            <a:r>
              <a:rPr kumimoji="0" lang="en-US" sz="2200" b="1" i="0" u="none" strike="noStrike" cap="none" normalizeH="0" baseline="0" dirty="0" smtClean="0">
                <a:ln>
                  <a:noFill/>
                </a:ln>
                <a:solidFill>
                  <a:schemeClr val="tx1"/>
                </a:solidFill>
                <a:effectLst/>
                <a:latin typeface="BNazanin"/>
                <a:ea typeface="Calibri" pitchFamily="34" charset="0"/>
                <a:cs typeface="B Nazanin" pitchFamily="2" charset="-78"/>
              </a:rPr>
              <a:t>.</a:t>
            </a:r>
            <a:endParaRPr kumimoji="0" lang="en-US" sz="22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rgbClr val="FF0000"/>
                </a:solidFill>
                <a:effectLst/>
                <a:latin typeface="BTitr,Bold"/>
                <a:ea typeface="Calibri" pitchFamily="34" charset="0"/>
                <a:cs typeface="B Nazanin" pitchFamily="2" charset="-78"/>
              </a:rPr>
              <a:t>مورد قطعی وبا</a:t>
            </a:r>
            <a:r>
              <a:rPr kumimoji="0" lang="en-US" sz="2200" b="1" i="0" u="none" strike="noStrike" cap="none" normalizeH="0" baseline="0" dirty="0" smtClean="0">
                <a:ln>
                  <a:noFill/>
                </a:ln>
                <a:solidFill>
                  <a:srgbClr val="FF0000"/>
                </a:solidFill>
                <a:effectLst/>
                <a:latin typeface="BTitr,Bold"/>
                <a:ea typeface="Calibri" pitchFamily="34" charset="0"/>
                <a:cs typeface="B Nazanin" pitchFamily="2" charset="-78"/>
              </a:rPr>
              <a:t>: </a:t>
            </a:r>
            <a:endParaRPr kumimoji="0" lang="en-US" sz="2200" b="1" i="0" u="none" strike="noStrike" cap="none" normalizeH="0" baseline="0" dirty="0" smtClean="0">
              <a:ln>
                <a:noFill/>
              </a:ln>
              <a:solidFill>
                <a:srgbClr val="FF0000"/>
              </a:solidFill>
              <a:effectLst/>
              <a:latin typeface="Arial" pitchFamily="34" charset="0"/>
              <a:cs typeface="B Nazanin" pitchFamily="2" charset="-78"/>
            </a:endParaRPr>
          </a:p>
          <a:p>
            <a:pPr marL="0" marR="0" lvl="0" indent="0" algn="r" defTabSz="914400" rtl="1" eaLnBrk="0" fontAlgn="base" latinLnBrk="0" hangingPunct="0">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Nazanin"/>
                <a:ea typeface="Calibri" pitchFamily="34" charset="0"/>
                <a:cs typeface="B Nazanin" pitchFamily="2" charset="-78"/>
              </a:rPr>
              <a:t>هر مورد مشکوك به وبا که ویبریو کلرا(</a:t>
            </a:r>
            <a:r>
              <a:rPr kumimoji="0" lang="en-US" sz="22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o1</a:t>
            </a:r>
            <a:r>
              <a:rPr kumimoji="0" lang="fa-IR" sz="2200" b="1" i="0" u="none" strike="noStrike" cap="none" normalizeH="0" baseline="0" dirty="0" smtClean="0">
                <a:ln>
                  <a:noFill/>
                </a:ln>
                <a:solidFill>
                  <a:schemeClr val="tx1"/>
                </a:solidFill>
                <a:effectLst/>
                <a:latin typeface="BNazanin"/>
                <a:ea typeface="Calibri" pitchFamily="34" charset="0"/>
                <a:cs typeface="B Nazanin" pitchFamily="2" charset="-78"/>
              </a:rPr>
              <a:t> یا </a:t>
            </a:r>
            <a:r>
              <a:rPr kumimoji="0" lang="en-US" sz="22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O139</a:t>
            </a:r>
            <a:r>
              <a:rPr kumimoji="0" lang="fa-IR" sz="2200" b="1" i="0" u="none" strike="noStrike" cap="none" normalizeH="0" baseline="0" dirty="0" smtClean="0">
                <a:ln>
                  <a:noFill/>
                </a:ln>
                <a:solidFill>
                  <a:schemeClr val="tx1"/>
                </a:solidFill>
                <a:effectLst/>
                <a:latin typeface="BNazanin"/>
                <a:ea typeface="Calibri" pitchFamily="34" charset="0"/>
                <a:cs typeface="B Nazanin" pitchFamily="2" charset="-78"/>
              </a:rPr>
              <a:t>)به روش کشت یا </a:t>
            </a:r>
            <a:r>
              <a:rPr kumimoji="0" lang="en-US" sz="22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PCR</a:t>
            </a:r>
            <a:r>
              <a:rPr kumimoji="0" lang="fa-IR" sz="2200" b="1" i="0" u="none" strike="noStrike" cap="none" normalizeH="0" baseline="0" dirty="0" smtClean="0">
                <a:ln>
                  <a:noFill/>
                </a:ln>
                <a:solidFill>
                  <a:schemeClr val="tx1"/>
                </a:solidFill>
                <a:effectLst/>
                <a:latin typeface="BNazanin"/>
                <a:ea typeface="Calibri" pitchFamily="34" charset="0"/>
                <a:cs typeface="B Nazanin" pitchFamily="2" charset="-78"/>
              </a:rPr>
              <a:t> از نمونه وی جداشده به عنوان مورد قطعی وبا طبقه بندی می شود.</a:t>
            </a:r>
            <a:endParaRPr kumimoji="0" lang="fa-IR" sz="2200" b="1" i="0" u="none" strike="noStrike" cap="none" normalizeH="0" baseline="0" dirty="0" smtClean="0">
              <a:ln>
                <a:noFill/>
              </a:ln>
              <a:solidFill>
                <a:schemeClr val="tx1"/>
              </a:solidFill>
              <a:effectLst/>
              <a:latin typeface="Arial" pitchFamily="34" charset="0"/>
              <a:cs typeface="B Nazanin" pitchFamily="2" charset="-78"/>
            </a:endParaRPr>
          </a:p>
        </p:txBody>
      </p:sp>
    </p:spTree>
    <p:extLst>
      <p:ext uri="{BB962C8B-B14F-4D97-AF65-F5344CB8AC3E}">
        <p14:creationId xmlns:p14="http://schemas.microsoft.com/office/powerpoint/2010/main" val="3397335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12</a:t>
            </a:fld>
            <a:endParaRPr lang="fa-IR"/>
          </a:p>
        </p:txBody>
      </p:sp>
      <p:sp>
        <p:nvSpPr>
          <p:cNvPr id="65537" name="Rectangle 1"/>
          <p:cNvSpPr>
            <a:spLocks noChangeArrowheads="1"/>
          </p:cNvSpPr>
          <p:nvPr/>
        </p:nvSpPr>
        <p:spPr bwMode="auto">
          <a:xfrm>
            <a:off x="950495" y="443798"/>
            <a:ext cx="1080435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200" b="1" i="0" u="none" strike="noStrike" cap="none" normalizeH="0" baseline="0" dirty="0" smtClean="0">
                <a:ln>
                  <a:noFill/>
                </a:ln>
                <a:solidFill>
                  <a:srgbClr val="FF0000"/>
                </a:solidFill>
                <a:effectLst/>
                <a:latin typeface="BTitr,Bold" charset="-78"/>
                <a:ea typeface="Calibri" pitchFamily="34" charset="0"/>
                <a:cs typeface="B Nazanin" pitchFamily="2" charset="-78"/>
              </a:rPr>
              <a:t>طغیان وبا </a:t>
            </a:r>
            <a:r>
              <a:rPr kumimoji="0" lang="fa-IR" sz="2200" b="1" i="0" u="none" strike="noStrike" cap="none" normalizeH="0" baseline="0" dirty="0" smtClean="0">
                <a:ln>
                  <a:noFill/>
                </a:ln>
                <a:solidFill>
                  <a:srgbClr val="FF0000"/>
                </a:solidFill>
                <a:effectLst/>
                <a:latin typeface="BTitr,Bold" charset="-78"/>
                <a:ea typeface="Calibri" pitchFamily="34" charset="0"/>
                <a:cs typeface="B Nazanin" pitchFamily="2" charset="-78"/>
              </a:rPr>
              <a:t>: </a:t>
            </a:r>
          </a:p>
          <a:p>
            <a:pPr marL="0" marR="0" lvl="0" indent="0" algn="r" defTabSz="914400" rtl="1" eaLnBrk="1" fontAlgn="base" latinLnBrk="0" hangingPunct="1">
              <a:lnSpc>
                <a:spcPct val="100000"/>
              </a:lnSpc>
              <a:spcBef>
                <a:spcPct val="0"/>
              </a:spcBef>
              <a:spcAft>
                <a:spcPct val="0"/>
              </a:spcAft>
              <a:buClrTx/>
              <a:buSzTx/>
              <a:buFontTx/>
              <a:buNone/>
              <a:tabLst/>
            </a:pPr>
            <a:r>
              <a:rPr kumimoji="0" lang="fa-IR" sz="2200" b="1" i="0" u="none" strike="noStrike" cap="none" normalizeH="0" baseline="0" dirty="0" smtClean="0">
                <a:ln>
                  <a:noFill/>
                </a:ln>
                <a:solidFill>
                  <a:schemeClr val="tx1"/>
                </a:solidFill>
                <a:effectLst/>
                <a:latin typeface="BNazanin,Bold" charset="-78"/>
                <a:ea typeface="Calibri" pitchFamily="34" charset="0"/>
                <a:cs typeface="B Nazanin" pitchFamily="2" charset="-78"/>
              </a:rPr>
              <a:t>وق</a:t>
            </a:r>
            <a:r>
              <a:rPr kumimoji="0" lang="ar-SA" sz="2200" b="1" i="0" u="none" strike="noStrike" cap="none" normalizeH="0" baseline="0" dirty="0" smtClean="0">
                <a:ln>
                  <a:noFill/>
                </a:ln>
                <a:solidFill>
                  <a:schemeClr val="tx1"/>
                </a:solidFill>
                <a:effectLst/>
                <a:latin typeface="BNazanin,Bold" charset="-78"/>
                <a:ea typeface="Calibri" pitchFamily="34" charset="0"/>
                <a:cs typeface="B Nazanin" pitchFamily="2" charset="-78"/>
              </a:rPr>
              <a:t>وع حداقل یک مورد تایید شده وبا همراه با مستندات مبنی بر انتقال محلی بیماري ، به عنوان طغیان وبا در نظر گرفته </a:t>
            </a:r>
            <a:r>
              <a:rPr kumimoji="0" lang="fa-IR" sz="2200" b="1" i="0" u="none" strike="noStrike" cap="none" normalizeH="0" baseline="0" dirty="0" smtClean="0">
                <a:ln>
                  <a:noFill/>
                </a:ln>
                <a:solidFill>
                  <a:schemeClr val="tx1"/>
                </a:solidFill>
                <a:effectLst/>
                <a:latin typeface="BNazanin,Bold" charset="-78"/>
                <a:ea typeface="Calibri" pitchFamily="34" charset="0"/>
                <a:cs typeface="B Nazanin" pitchFamily="2" charset="-78"/>
              </a:rPr>
              <a:t>می شود.</a:t>
            </a:r>
            <a:endParaRPr kumimoji="0" lang="en-US" sz="2200" b="0"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200" b="1" i="0" u="none" strike="noStrike" cap="none" normalizeH="0" baseline="0" dirty="0" smtClean="0">
                <a:ln>
                  <a:noFill/>
                </a:ln>
                <a:solidFill>
                  <a:srgbClr val="FF0000"/>
                </a:solidFill>
                <a:effectLst/>
                <a:latin typeface="BTitr,Bold" charset="-78"/>
                <a:ea typeface="Calibri" pitchFamily="34" charset="0"/>
                <a:cs typeface="B Nazanin" pitchFamily="2" charset="-78"/>
              </a:rPr>
              <a:t>هشدار وبا</a:t>
            </a:r>
            <a:endParaRPr kumimoji="0" lang="en-US" sz="2200" b="0" i="0" u="none" strike="noStrike" cap="none" normalizeH="0" baseline="0" dirty="0" smtClean="0">
              <a:ln>
                <a:noFill/>
              </a:ln>
              <a:solidFill>
                <a:srgbClr val="FF0000"/>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effectLst/>
                <a:latin typeface="BNazanin" charset="-78"/>
                <a:ea typeface="Calibri" pitchFamily="34" charset="0"/>
                <a:cs typeface="B Nazanin" pitchFamily="2" charset="-78"/>
              </a:rPr>
              <a:t>هشدار وبا عبارت است از شناسایی</a:t>
            </a:r>
            <a:r>
              <a:rPr kumimoji="0" lang="en-US" sz="2000" b="1" i="0" u="none" strike="noStrike" cap="none" normalizeH="0" baseline="0" dirty="0" smtClean="0">
                <a:ln>
                  <a:noFill/>
                </a:ln>
                <a:effectLst/>
                <a:latin typeface="BNazanin" charset="-78"/>
                <a:ea typeface="Calibri" pitchFamily="34" charset="0"/>
                <a:cs typeface="B Nazanin" pitchFamily="2" charset="-78"/>
              </a:rPr>
              <a:t> </a:t>
            </a:r>
            <a:r>
              <a:rPr kumimoji="0" lang="fa-IR" sz="2000" b="1" i="0" u="none" strike="noStrike" cap="none" normalizeH="0" baseline="0" dirty="0" smtClean="0">
                <a:ln>
                  <a:noFill/>
                </a:ln>
                <a:effectLst/>
                <a:latin typeface="BNazanin" charset="-78"/>
                <a:ea typeface="Calibri" pitchFamily="34" charset="0"/>
                <a:cs typeface="B Nazanin" pitchFamily="2" charset="-78"/>
              </a:rPr>
              <a:t>2</a:t>
            </a:r>
            <a:r>
              <a:rPr kumimoji="0" lang="ar-SA" sz="2000" b="1" i="0" u="none" strike="noStrike" cap="none" normalizeH="0" baseline="0" dirty="0" smtClean="0">
                <a:ln>
                  <a:noFill/>
                </a:ln>
                <a:effectLst/>
                <a:latin typeface="BNazanin" charset="-78"/>
                <a:ea typeface="Calibri" pitchFamily="34" charset="0"/>
                <a:cs typeface="B Nazanin" pitchFamily="2" charset="-78"/>
              </a:rPr>
              <a:t>مورد یا بیشتر فرد با سن</a:t>
            </a:r>
            <a:r>
              <a:rPr kumimoji="0" lang="en-US" sz="2000" b="1" i="0" u="none" strike="noStrike" cap="none" normalizeH="0" baseline="0" dirty="0" smtClean="0">
                <a:ln>
                  <a:noFill/>
                </a:ln>
                <a:effectLst/>
                <a:latin typeface="BNazanin" charset="-78"/>
                <a:ea typeface="Calibri" pitchFamily="34" charset="0"/>
                <a:cs typeface="B Nazanin" pitchFamily="2" charset="-78"/>
              </a:rPr>
              <a:t> 2 </a:t>
            </a:r>
            <a:r>
              <a:rPr kumimoji="0" lang="ar-SA" sz="2000" b="1" i="0" u="none" strike="noStrike" cap="none" normalizeH="0" baseline="0" dirty="0" smtClean="0">
                <a:ln>
                  <a:noFill/>
                </a:ln>
                <a:effectLst/>
                <a:latin typeface="BNazanin" charset="-78"/>
                <a:ea typeface="Calibri" pitchFamily="34" charset="0"/>
                <a:cs typeface="B Nazanin" pitchFamily="2" charset="-78"/>
              </a:rPr>
              <a:t>سال یا بالاتر(مرتبط از نظر زمانی و مکانی) مبتلا به اسهال</a:t>
            </a:r>
            <a:r>
              <a:rPr lang="fa-IR" sz="2000" b="1" dirty="0" smtClean="0">
                <a:latin typeface="Arial" pitchFamily="34" charset="0"/>
                <a:cs typeface="B Nazanin" pitchFamily="2" charset="-78"/>
              </a:rPr>
              <a:t> </a:t>
            </a:r>
            <a:r>
              <a:rPr kumimoji="0" lang="ar-SA" sz="2000" b="1" i="0" u="none" strike="noStrike" cap="none" normalizeH="0" baseline="0" dirty="0" smtClean="0">
                <a:ln>
                  <a:noFill/>
                </a:ln>
                <a:effectLst/>
                <a:latin typeface="BNazanin" charset="-78"/>
                <a:ea typeface="Calibri" pitchFamily="34" charset="0"/>
                <a:cs typeface="B Nazanin" pitchFamily="2" charset="-78"/>
              </a:rPr>
              <a:t>حاد آبکی همراه با کم آبی شدید یا مرگ ناشی از اسهال حاد آبکی از همان مناطق به فاصله زمانی یک هفته از یکدیگر</a:t>
            </a:r>
            <a:endParaRPr kumimoji="0" lang="en-US" sz="2000" b="1" i="0" u="none" strike="noStrike" cap="none" normalizeH="0" baseline="0" dirty="0" smtClean="0">
              <a:ln>
                <a:noFill/>
              </a:ln>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Titr,Bold" charset="-78"/>
                <a:ea typeface="Calibri" pitchFamily="34" charset="0"/>
                <a:cs typeface="B Nazanin" pitchFamily="2" charset="-78"/>
              </a:rPr>
              <a:t>یا</a:t>
            </a:r>
            <a:endParaRPr kumimoji="0" lang="en-US" sz="2200" b="0"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200" b="1" i="0" u="none" strike="noStrike" cap="none" normalizeH="0" baseline="0" dirty="0" smtClean="0">
                <a:ln>
                  <a:noFill/>
                </a:ln>
                <a:effectLst/>
                <a:latin typeface="BNazanin" charset="-78"/>
                <a:ea typeface="Calibri" pitchFamily="34" charset="0"/>
                <a:cs typeface="B Nazanin" pitchFamily="2" charset="-78"/>
              </a:rPr>
              <a:t>یک مورد مرگ ناشی از اسهال حاد آبکی شدید در یک فرد حداقل</a:t>
            </a:r>
            <a:r>
              <a:rPr kumimoji="0" lang="en-US" sz="2200" b="1" i="0" u="none" strike="noStrike" cap="none" normalizeH="0" baseline="0" dirty="0" smtClean="0">
                <a:ln>
                  <a:noFill/>
                </a:ln>
                <a:effectLst/>
                <a:latin typeface="BNazanin" charset="-78"/>
                <a:ea typeface="Calibri" pitchFamily="34" charset="0"/>
                <a:cs typeface="B Nazanin" pitchFamily="2" charset="-78"/>
              </a:rPr>
              <a:t> 5 </a:t>
            </a:r>
            <a:r>
              <a:rPr kumimoji="0" lang="ar-SA" sz="2200" b="1" i="0" u="none" strike="noStrike" cap="none" normalizeH="0" baseline="0" dirty="0" smtClean="0">
                <a:ln>
                  <a:noFill/>
                </a:ln>
                <a:effectLst/>
                <a:latin typeface="BNazanin" charset="-78"/>
                <a:ea typeface="Calibri" pitchFamily="34" charset="0"/>
                <a:cs typeface="B Nazanin" pitchFamily="2" charset="-78"/>
              </a:rPr>
              <a:t>ساله</a:t>
            </a:r>
            <a:endParaRPr kumimoji="0" lang="en-US" sz="2200" b="1" i="0" u="none" strike="noStrike" cap="none" normalizeH="0" baseline="0" dirty="0" smtClean="0">
              <a:ln>
                <a:noFill/>
              </a:ln>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200" b="1" i="0" u="none" strike="noStrike" cap="none" normalizeH="0" baseline="0" dirty="0" smtClean="0">
                <a:ln>
                  <a:noFill/>
                </a:ln>
                <a:solidFill>
                  <a:schemeClr val="tx1"/>
                </a:solidFill>
                <a:effectLst/>
                <a:latin typeface="BTitr,Bold" charset="-78"/>
                <a:ea typeface="Calibri" pitchFamily="34" charset="0"/>
                <a:cs typeface="B Nazanin" pitchFamily="2" charset="-78"/>
              </a:rPr>
              <a:t>یا</a:t>
            </a:r>
            <a:endParaRPr kumimoji="0" lang="en-US" sz="2200" b="0" i="0" u="none" strike="noStrike" cap="none" normalizeH="0" baseline="0" dirty="0" smtClean="0">
              <a:ln>
                <a:noFill/>
              </a:ln>
              <a:solidFill>
                <a:schemeClr val="tx1"/>
              </a:solidFill>
              <a:effectLst/>
              <a:latin typeface="Arial" pitchFamily="34" charset="0"/>
              <a:cs typeface="B Nazanin" pitchFamily="2" charset="-78"/>
            </a:endParaRPr>
          </a:p>
          <a:p>
            <a:r>
              <a:rPr kumimoji="0" lang="ar-SA" sz="2200" b="1" i="0" u="none" strike="noStrike" cap="none" normalizeH="0" baseline="0" dirty="0" smtClean="0">
                <a:ln>
                  <a:noFill/>
                </a:ln>
                <a:solidFill>
                  <a:schemeClr val="tx1"/>
                </a:solidFill>
                <a:effectLst/>
                <a:latin typeface="BNazanin" charset="-78"/>
                <a:ea typeface="Calibri" pitchFamily="34" charset="0"/>
                <a:cs typeface="B Nazanin" pitchFamily="2" charset="-78"/>
              </a:rPr>
              <a:t>یک مورد اسهال حاد آبکی با تست تشخیص سریع مثبت از نظر کلرا </a:t>
            </a:r>
            <a:r>
              <a:rPr kumimoji="0" lang="fa-IR" sz="2200" b="1" i="0" u="none" strike="noStrike" cap="none" normalizeH="0" baseline="0" dirty="0" smtClean="0">
                <a:ln>
                  <a:noFill/>
                </a:ln>
                <a:solidFill>
                  <a:schemeClr val="tx1"/>
                </a:solidFill>
                <a:effectLst/>
                <a:latin typeface="BNazanin" charset="-78"/>
                <a:ea typeface="Calibri" pitchFamily="34" charset="0"/>
                <a:cs typeface="B Nazanin" pitchFamily="2" charset="-78"/>
              </a:rPr>
              <a:t>(</a:t>
            </a:r>
            <a:r>
              <a:rPr kumimoji="0" lang="ar-SA" sz="2200" b="1" i="0" u="none" strike="noStrike" cap="none" normalizeH="0" baseline="0" dirty="0" smtClean="0">
                <a:ln>
                  <a:noFill/>
                </a:ln>
                <a:solidFill>
                  <a:schemeClr val="tx1"/>
                </a:solidFill>
                <a:effectLst/>
                <a:latin typeface="BNazanin" charset="-78"/>
                <a:ea typeface="Calibri" pitchFamily="34" charset="0"/>
                <a:cs typeface="B Nazanin" pitchFamily="2" charset="-78"/>
              </a:rPr>
              <a:t>از جمله مناطق در خطر گسترش بیماري ناشی از طغیان اخیر) که هنوز مورد قطعی وبا کشف نشده است</a:t>
            </a:r>
            <a:r>
              <a:rPr kumimoji="0" lang="en-US" sz="2200" b="0" i="0" u="none" strike="noStrike" cap="none" normalizeH="0" baseline="0" dirty="0" smtClean="0">
                <a:ln>
                  <a:noFill/>
                </a:ln>
                <a:solidFill>
                  <a:schemeClr val="tx1"/>
                </a:solidFill>
                <a:effectLst/>
                <a:latin typeface="BNazanin" charset="-78"/>
                <a:ea typeface="Calibri" pitchFamily="34" charset="0"/>
                <a:cs typeface="B Nazanin" pitchFamily="2" charset="-78"/>
              </a:rPr>
              <a:t>.</a:t>
            </a:r>
            <a:r>
              <a:rPr lang="ar-SA" sz="2200" b="1" dirty="0" smtClean="0">
                <a:cs typeface="B Nazanin" pitchFamily="2" charset="-78"/>
              </a:rPr>
              <a:t> </a:t>
            </a:r>
            <a:endParaRPr lang="fa-IR" sz="2200" b="1" dirty="0" smtClean="0">
              <a:cs typeface="B Nazanin" pitchFamily="2" charset="-78"/>
            </a:endParaRPr>
          </a:p>
          <a:p>
            <a:r>
              <a:rPr lang="ar-SA" sz="2200" b="1" dirty="0" smtClean="0">
                <a:solidFill>
                  <a:srgbClr val="FF0000"/>
                </a:solidFill>
                <a:cs typeface="B Nazanin" pitchFamily="2" charset="-78"/>
              </a:rPr>
              <a:t>حذف وبا</a:t>
            </a:r>
            <a:endParaRPr lang="en-US" sz="2200" dirty="0" smtClean="0">
              <a:solidFill>
                <a:srgbClr val="FF0000"/>
              </a:solidFill>
              <a:cs typeface="B Nazanin" pitchFamily="2" charset="-78"/>
            </a:endParaRPr>
          </a:p>
          <a:p>
            <a:r>
              <a:rPr lang="ar-SA" sz="2000" b="1" dirty="0" smtClean="0">
                <a:cs typeface="B Nazanin" pitchFamily="2" charset="-78"/>
              </a:rPr>
              <a:t>هر کشوري که حداقل</a:t>
            </a:r>
            <a:r>
              <a:rPr lang="en-US" sz="2000" b="1" dirty="0" smtClean="0">
                <a:cs typeface="B Nazanin" pitchFamily="2" charset="-78"/>
              </a:rPr>
              <a:t> 3 </a:t>
            </a:r>
            <a:r>
              <a:rPr lang="ar-SA" sz="2000" b="1" dirty="0" smtClean="0">
                <a:cs typeface="B Nazanin" pitchFamily="2" charset="-78"/>
              </a:rPr>
              <a:t>سال متوالی هیچ مورد قطعی وبا ناشی از انتقال محلی بیماري نداشته باشد و داراي نظام مراقبت</a:t>
            </a:r>
            <a:endParaRPr lang="en-US" sz="2000" b="1" dirty="0" smtClean="0">
              <a:cs typeface="B Nazanin" pitchFamily="2" charset="-78"/>
            </a:endParaRPr>
          </a:p>
          <a:p>
            <a:r>
              <a:rPr lang="ar-SA" sz="2000" b="1" dirty="0" smtClean="0">
                <a:cs typeface="B Nazanin" pitchFamily="2" charset="-78"/>
              </a:rPr>
              <a:t>اپیدمیولوژیک و آزمایشگاهی کارآمدي باشد که قادر به شناسایی و تایید موارد وبا است ، به مرحله حذف </a:t>
            </a:r>
            <a:r>
              <a:rPr lang="fa-IR" sz="2000" b="1" dirty="0" smtClean="0">
                <a:cs typeface="B Nazanin" pitchFamily="2" charset="-78"/>
              </a:rPr>
              <a:t>وب</a:t>
            </a:r>
            <a:r>
              <a:rPr lang="ar-SA" sz="2000" b="1" dirty="0" smtClean="0">
                <a:cs typeface="B Nazanin" pitchFamily="2" charset="-78"/>
              </a:rPr>
              <a:t>ا دست یافته</a:t>
            </a:r>
            <a:endParaRPr lang="en-US" sz="2000" b="1" dirty="0" smtClean="0">
              <a:cs typeface="B Nazanin" pitchFamily="2" charset="-78"/>
            </a:endParaRPr>
          </a:p>
          <a:p>
            <a:r>
              <a:rPr lang="ar-SA" sz="2000" b="1" dirty="0" smtClean="0"/>
              <a:t>است</a:t>
            </a:r>
            <a:r>
              <a:rPr lang="en-US" sz="2000" b="1" dirty="0" smtClean="0"/>
              <a:t>.</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sz="2000" b="0" i="0" u="none" strike="noStrike" cap="none" normalizeH="0" baseline="0" dirty="0" smtClean="0">
              <a:ln>
                <a:noFill/>
              </a:ln>
              <a:solidFill>
                <a:schemeClr val="tx1"/>
              </a:solidFill>
              <a:effectLst/>
              <a:latin typeface="BNazanin" charset="-78"/>
              <a:ea typeface="Calibri"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13</a:t>
            </a:fld>
            <a:endParaRPr lang="fa-IR"/>
          </a:p>
        </p:txBody>
      </p:sp>
      <p:sp>
        <p:nvSpPr>
          <p:cNvPr id="66561" name="Rectangle 1"/>
          <p:cNvSpPr>
            <a:spLocks noChangeArrowheads="1"/>
          </p:cNvSpPr>
          <p:nvPr/>
        </p:nvSpPr>
        <p:spPr bwMode="auto">
          <a:xfrm>
            <a:off x="821803" y="727184"/>
            <a:ext cx="10857053"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50000"/>
              </a:lnSpc>
              <a:spcBef>
                <a:spcPct val="0"/>
              </a:spcBef>
              <a:spcAft>
                <a:spcPct val="0"/>
              </a:spcAft>
              <a:buClrTx/>
              <a:buSzTx/>
              <a:buFontTx/>
              <a:buNone/>
              <a:tabLst/>
            </a:pPr>
            <a:r>
              <a:rPr kumimoji="0" lang="ar-SA" sz="2400" b="1" i="0" u="none" strike="noStrike" cap="none" normalizeH="0" baseline="0" dirty="0" smtClean="0">
                <a:ln>
                  <a:noFill/>
                </a:ln>
                <a:solidFill>
                  <a:srgbClr val="FF0000"/>
                </a:solidFill>
                <a:effectLst/>
                <a:latin typeface="BTitr,Bold"/>
                <a:ea typeface="Calibri" pitchFamily="34" charset="0"/>
                <a:cs typeface="B Nazanin" pitchFamily="2" charset="-78"/>
              </a:rPr>
              <a:t>اندیکاسیون هاي نمونه گیري از نظر التور (تهیه نمونه سوآپ رکتال) در نظام مراقبت کشوري</a:t>
            </a:r>
            <a:endParaRPr kumimoji="0" lang="en-US" sz="24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در نظام کشوري مراقبت وبا ، در موارد زیر باید نمونه گیري از نظر التور انجام شود</a:t>
            </a:r>
            <a:r>
              <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rPr>
              <a:t>:</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Mitra" pitchFamily="2" charset="-78"/>
                <a:ea typeface="Calibri" pitchFamily="34" charset="0"/>
                <a:cs typeface="B Nazanin" pitchFamily="2" charset="-78"/>
              </a:rPr>
              <a:t>1- </a:t>
            </a:r>
            <a:r>
              <a:rPr kumimoji="0" lang="en-US" sz="2400" b="1" i="0" u="none" strike="noStrike" cap="none" normalizeH="0" baseline="0" dirty="0" smtClean="0">
                <a:ln>
                  <a:noFill/>
                </a:ln>
                <a:solidFill>
                  <a:schemeClr val="tx1"/>
                </a:solidFill>
                <a:effectLst/>
                <a:latin typeface="Mitra" pitchFamily="2" charset="-78"/>
                <a:ea typeface="Calibri" pitchFamily="34" charset="0"/>
                <a:cs typeface="B Nazanin" pitchFamily="2" charset="-78"/>
              </a:rPr>
              <a:t> </a:t>
            </a: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هر فرد</a:t>
            </a:r>
            <a:r>
              <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rPr>
              <a:t>2</a:t>
            </a:r>
            <a:r>
              <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سال و بالاتر مبتلا به اسهال حاد آبکی </a:t>
            </a:r>
            <a:endPar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rPr>
              <a:t>2- </a:t>
            </a:r>
            <a:r>
              <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مرگ از اسهال با هر سنی( تهیه نمونه سوآپ رکتال از فرد فوت شده و همچنین از موارد تماس هاي نزدیک فرد متوفی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rPr>
              <a:t>3- </a:t>
            </a:r>
            <a:r>
              <a:rPr kumimoji="0" lang="en-US" sz="2400" b="1" i="0" u="none" strike="noStrike" cap="none" normalizeH="0" baseline="0" dirty="0" smtClean="0">
                <a:ln>
                  <a:noFill/>
                </a:ln>
                <a:solidFill>
                  <a:schemeClr val="tx1"/>
                </a:solidFill>
                <a:effectLst/>
                <a:latin typeface="BNazanin"/>
                <a:ea typeface="Calibri" pitchFamily="34" charset="0"/>
                <a:cs typeface="B Nazanin" pitchFamily="2" charset="-78"/>
              </a:rPr>
              <a:t> </a:t>
            </a: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وقوع هر مورد طغیان بیماري اسهال حاد آبکی در منطقه صرف نظر از سن و یا شدت بیماري</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a:lnSpc>
                <a:spcPct val="150000"/>
              </a:lnSpc>
            </a:pPr>
            <a:r>
              <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rPr>
              <a:t>4- </a:t>
            </a:r>
            <a:r>
              <a:rPr kumimoji="0" lang="ar-SA" sz="2400" b="1" i="0" u="none" strike="noStrike" cap="none" normalizeH="0" baseline="0" dirty="0" smtClean="0">
                <a:ln>
                  <a:noFill/>
                </a:ln>
                <a:solidFill>
                  <a:schemeClr val="tx1"/>
                </a:solidFill>
                <a:effectLst/>
                <a:latin typeface="BNazanin"/>
                <a:ea typeface="Calibri" pitchFamily="34" charset="0"/>
                <a:cs typeface="B Nazanin" pitchFamily="2" charset="-78"/>
              </a:rPr>
              <a:t>مشکوك شدن به بیماري وبا توسط پزشک معالج</a:t>
            </a:r>
            <a:endPar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endParaRPr>
          </a:p>
          <a:p>
            <a:pPr>
              <a:lnSpc>
                <a:spcPct val="150000"/>
              </a:lnSpc>
            </a:pPr>
            <a:endParaRPr kumimoji="0" lang="fa-IR" sz="2400" b="1" i="0" u="none" strike="noStrike" cap="none" normalizeH="0" baseline="0" dirty="0" smtClean="0">
              <a:ln>
                <a:noFill/>
              </a:ln>
              <a:solidFill>
                <a:schemeClr val="tx1"/>
              </a:solidFill>
              <a:effectLst/>
              <a:latin typeface="BNazanin"/>
              <a:ea typeface="Calibri"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tx1"/>
              </a:solidFill>
              <a:effectLst/>
              <a:latin typeface="BNazanin"/>
              <a:ea typeface="Calibri"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6916" y="339525"/>
            <a:ext cx="10363200" cy="778041"/>
          </a:xfrm>
        </p:spPr>
        <p:txBody>
          <a:bodyPr>
            <a:normAutofit/>
          </a:bodyPr>
          <a:lstStyle/>
          <a:p>
            <a:r>
              <a:rPr lang="fa-IR" sz="3500" b="1" dirty="0" smtClean="0">
                <a:solidFill>
                  <a:srgbClr val="FF0000"/>
                </a:solidFill>
                <a:cs typeface="B Nazanin" pitchFamily="2" charset="-78"/>
              </a:rPr>
              <a:t>مخزن تکثیر،دوزعفونی و زمان دوبرابر شدن ویبریو کلرا</a:t>
            </a:r>
            <a:endParaRPr lang="en-US" sz="3500" b="1" dirty="0">
              <a:solidFill>
                <a:srgbClr val="FF0000"/>
              </a:solidFill>
              <a:cs typeface="B Nazanin" pitchFamily="2" charset="-78"/>
            </a:endParaRPr>
          </a:p>
        </p:txBody>
      </p:sp>
      <p:sp>
        <p:nvSpPr>
          <p:cNvPr id="3" name="Subtitle 2"/>
          <p:cNvSpPr>
            <a:spLocks noGrp="1"/>
          </p:cNvSpPr>
          <p:nvPr>
            <p:ph type="subTitle" idx="1"/>
          </p:nvPr>
        </p:nvSpPr>
        <p:spPr>
          <a:xfrm>
            <a:off x="1624263" y="1407694"/>
            <a:ext cx="10262937" cy="5041231"/>
          </a:xfrm>
        </p:spPr>
        <p:txBody>
          <a:bodyPr>
            <a:normAutofit/>
          </a:bodyPr>
          <a:lstStyle/>
          <a:p>
            <a:pPr algn="r"/>
            <a:r>
              <a:rPr lang="fa-IR" sz="2800" b="1" dirty="0" smtClean="0">
                <a:solidFill>
                  <a:schemeClr val="tx1"/>
                </a:solidFill>
                <a:cs typeface="B Nazanin" pitchFamily="2" charset="-78"/>
              </a:rPr>
              <a:t>ویبریو کلرا درروده انسان،فعل و انفعالات مرتبط با زئوپلانکتونها و فیتوپلانکتونهای منتقله توسط آب،در رطوبت،گرما،غذاهای غیراسیدی مانند برنج،غلات و غذاهای </a:t>
            </a:r>
          </a:p>
          <a:p>
            <a:pPr algn="r" rtl="1"/>
            <a:r>
              <a:rPr lang="fa-IR" sz="2800" b="1" dirty="0" smtClean="0">
                <a:solidFill>
                  <a:schemeClr val="tx1"/>
                </a:solidFill>
                <a:cs typeface="B Nazanin" pitchFamily="2" charset="-78"/>
              </a:rPr>
              <a:t>دریایی تکثیرمی یابد.</a:t>
            </a:r>
          </a:p>
          <a:p>
            <a:pPr algn="r" rtl="1"/>
            <a:r>
              <a:rPr lang="fa-IR" sz="2800" b="1" dirty="0" smtClean="0">
                <a:solidFill>
                  <a:schemeClr val="tx1"/>
                </a:solidFill>
                <a:cs typeface="B Nazanin" pitchFamily="2" charset="-78"/>
              </a:rPr>
              <a:t>زمان مورد نیاز برای رشد ویبریو کلرا در غذاهای مناسب و دمای بالاتر از30درجه سانتیگراد کمتراز 1 ساعت است.</a:t>
            </a:r>
          </a:p>
          <a:p>
            <a:pPr algn="r" rtl="1"/>
            <a:r>
              <a:rPr lang="fa-IR" sz="2800" b="1" dirty="0" smtClean="0">
                <a:solidFill>
                  <a:schemeClr val="tx1"/>
                </a:solidFill>
                <a:cs typeface="B Nazanin" pitchFamily="2" charset="-78"/>
              </a:rPr>
              <a:t>در دمای22درجه سانتیگراد زمان مورد نیاز برای دو برابر شدن تعداد باکتری کمتراز یک ساعت است.</a:t>
            </a:r>
          </a:p>
          <a:p>
            <a:pPr algn="r"/>
            <a:r>
              <a:rPr lang="fa-IR" sz="2800" b="1" dirty="0" smtClean="0">
                <a:cs typeface="B Nazanin" pitchFamily="2" charset="-78"/>
              </a:rPr>
              <a:t>دز عفونی در افراد مختلف بسته به اسیدیته معده و سیستم ایمنی متفاوت است.</a:t>
            </a:r>
            <a:endParaRPr lang="fa-IR" sz="2800" b="1" dirty="0" smtClean="0">
              <a:solidFill>
                <a:schemeClr val="tx1"/>
              </a:solidFill>
              <a:cs typeface="B Nazanin" pitchFamily="2" charset="-78"/>
            </a:endParaRPr>
          </a:p>
          <a:p>
            <a:pPr algn="r" rtl="1"/>
            <a:r>
              <a:rPr lang="fa-IR" sz="2800" b="1" dirty="0" smtClean="0">
                <a:solidFill>
                  <a:schemeClr val="tx1"/>
                </a:solidFill>
                <a:cs typeface="B Nazanin" pitchFamily="2" charset="-78"/>
              </a:rPr>
              <a:t>دزآلوده کننده در غالب موارد </a:t>
            </a:r>
            <a:r>
              <a:rPr lang="fa-IR" sz="2800" b="1" dirty="0" smtClean="0">
                <a:solidFill>
                  <a:srgbClr val="FF0000"/>
                </a:solidFill>
                <a:cs typeface="B Nazanin" pitchFamily="2" charset="-78"/>
              </a:rPr>
              <a:t>یک میلیون </a:t>
            </a:r>
            <a:r>
              <a:rPr lang="fa-IR" sz="2800" b="1" dirty="0" smtClean="0">
                <a:solidFill>
                  <a:schemeClr val="tx1"/>
                </a:solidFill>
                <a:cs typeface="B Nazanin" pitchFamily="2" charset="-78"/>
              </a:rPr>
              <a:t>باکتری است.</a:t>
            </a:r>
          </a:p>
          <a:p>
            <a:pPr algn="r" rtl="1"/>
            <a:endParaRPr lang="en-US" dirty="0">
              <a:solidFill>
                <a:schemeClr val="tx1"/>
              </a:solidFill>
              <a:cs typeface="B Nazani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505326"/>
            <a:ext cx="10940716" cy="5562245"/>
          </a:xfrm>
        </p:spPr>
        <p:txBody>
          <a:bodyPr/>
          <a:lstStyle/>
          <a:p>
            <a:pPr>
              <a:lnSpc>
                <a:spcPct val="100000"/>
              </a:lnSpc>
            </a:pPr>
            <a:r>
              <a:rPr lang="fa-IR" sz="4000" b="1" dirty="0" smtClean="0">
                <a:solidFill>
                  <a:srgbClr val="FF0000"/>
                </a:solidFill>
                <a:cs typeface="B Nazanin" pitchFamily="2" charset="-78"/>
              </a:rPr>
              <a:t>                            </a:t>
            </a:r>
            <a:br>
              <a:rPr lang="fa-IR" sz="4000" b="1" dirty="0" smtClean="0">
                <a:solidFill>
                  <a:srgbClr val="FF0000"/>
                </a:solidFill>
                <a:cs typeface="B Nazanin" pitchFamily="2" charset="-78"/>
              </a:rPr>
            </a:br>
            <a:r>
              <a:rPr lang="fa-IR" sz="4000" b="1" dirty="0" smtClean="0">
                <a:solidFill>
                  <a:srgbClr val="FF0000"/>
                </a:solidFill>
                <a:cs typeface="B Nazanin" pitchFamily="2" charset="-78"/>
              </a:rPr>
              <a:t>                            </a:t>
            </a:r>
            <a:br>
              <a:rPr lang="fa-IR" sz="4000" b="1" dirty="0" smtClean="0">
                <a:solidFill>
                  <a:srgbClr val="FF0000"/>
                </a:solidFill>
                <a:cs typeface="B Nazanin" pitchFamily="2" charset="-78"/>
              </a:rPr>
            </a:br>
            <a:r>
              <a:rPr lang="fa-IR" sz="4000" b="1" dirty="0">
                <a:solidFill>
                  <a:srgbClr val="FF0000"/>
                </a:solidFill>
                <a:cs typeface="B Nazanin" pitchFamily="2" charset="-78"/>
              </a:rPr>
              <a:t/>
            </a:r>
            <a:br>
              <a:rPr lang="fa-IR" sz="4000" b="1" dirty="0">
                <a:solidFill>
                  <a:srgbClr val="FF0000"/>
                </a:solidFill>
                <a:cs typeface="B Nazanin" pitchFamily="2" charset="-78"/>
              </a:rPr>
            </a:br>
            <a:r>
              <a:rPr lang="fa-IR" sz="4000" b="1" dirty="0" smtClean="0">
                <a:solidFill>
                  <a:srgbClr val="FF0000"/>
                </a:solidFill>
                <a:cs typeface="B Nazanin" pitchFamily="2" charset="-78"/>
              </a:rPr>
              <a:t>                       </a:t>
            </a:r>
            <a:r>
              <a:rPr lang="fa-IR" sz="3500" b="1" dirty="0" smtClean="0">
                <a:solidFill>
                  <a:srgbClr val="FF0000"/>
                </a:solidFill>
                <a:cs typeface="B Nazanin" pitchFamily="2" charset="-78"/>
              </a:rPr>
              <a:t>زمان بقاء ویبریو کلرا</a:t>
            </a:r>
            <a:r>
              <a:rPr lang="fa-IR" dirty="0" smtClean="0"/>
              <a:t/>
            </a:r>
            <a:br>
              <a:rPr lang="fa-IR" dirty="0" smtClean="0"/>
            </a:br>
            <a:r>
              <a:rPr lang="fa-IR" dirty="0" smtClean="0"/>
              <a:t/>
            </a:r>
            <a:br>
              <a:rPr lang="fa-IR" dirty="0" smtClean="0"/>
            </a:br>
            <a:r>
              <a:rPr lang="fa-IR" sz="3200" b="1" dirty="0" smtClean="0">
                <a:cs typeface="B Nazanin" pitchFamily="2" charset="-78"/>
              </a:rPr>
              <a:t>در دمای 2-4 درجه سانتیگراد: 1-35 روز</a:t>
            </a:r>
            <a:br>
              <a:rPr lang="fa-IR" sz="3200" b="1" dirty="0" smtClean="0">
                <a:cs typeface="B Nazanin" pitchFamily="2" charset="-78"/>
              </a:rPr>
            </a:br>
            <a:r>
              <a:rPr lang="fa-IR" sz="3200" b="1" dirty="0" smtClean="0">
                <a:cs typeface="B Nazanin" pitchFamily="2" charset="-78"/>
              </a:rPr>
              <a:t>دردمای اتاق: 1 -14 روز</a:t>
            </a:r>
            <a:br>
              <a:rPr lang="fa-IR" sz="3200" b="1" dirty="0" smtClean="0">
                <a:cs typeface="B Nazanin" pitchFamily="2" charset="-78"/>
              </a:rPr>
            </a:br>
            <a:r>
              <a:rPr lang="fa-IR" sz="3200" b="1" dirty="0" smtClean="0">
                <a:cs typeface="B Nazanin" pitchFamily="2" charset="-78"/>
              </a:rPr>
              <a:t>درآب چاه: 5-24 روز</a:t>
            </a:r>
            <a:br>
              <a:rPr lang="fa-IR" sz="3200" b="1" dirty="0" smtClean="0">
                <a:cs typeface="B Nazanin" pitchFamily="2" charset="-78"/>
              </a:rPr>
            </a:br>
            <a:r>
              <a:rPr lang="fa-IR" sz="3200" b="1" dirty="0" smtClean="0">
                <a:cs typeface="B Nazanin" pitchFamily="2" charset="-78"/>
              </a:rPr>
              <a:t>دریخ: 28-35 روز</a:t>
            </a:r>
            <a:br>
              <a:rPr lang="fa-IR" sz="3200" b="1" dirty="0" smtClean="0">
                <a:cs typeface="B Nazanin" pitchFamily="2" charset="-78"/>
              </a:rPr>
            </a:br>
            <a:r>
              <a:rPr lang="fa-IR" sz="3200" b="1" dirty="0" smtClean="0">
                <a:cs typeface="B Nazanin" pitchFamily="2" charset="-78"/>
              </a:rPr>
              <a:t>درظروف فلزی: 1-2 روز</a:t>
            </a:r>
            <a:br>
              <a:rPr lang="fa-IR" sz="3200" b="1" dirty="0" smtClean="0">
                <a:cs typeface="B Nazanin" pitchFamily="2" charset="-78"/>
              </a:rPr>
            </a:br>
            <a:r>
              <a:rPr lang="fa-IR" sz="3200" b="1" dirty="0" smtClean="0">
                <a:cs typeface="B Nazanin" pitchFamily="2" charset="-78"/>
              </a:rPr>
              <a:t>در غذاهای دریایی فریزشده: بیش از 6ماه</a:t>
            </a:r>
            <a:br>
              <a:rPr lang="fa-IR" sz="3200" b="1" dirty="0" smtClean="0">
                <a:cs typeface="B Nazanin" pitchFamily="2" charset="-78"/>
              </a:rPr>
            </a:br>
            <a:r>
              <a:rPr lang="fa-IR" sz="3200" b="1" dirty="0" smtClean="0">
                <a:cs typeface="B Nazanin" pitchFamily="2" charset="-78"/>
              </a:rPr>
              <a:t>ویبریو کلرا به خشکی حساس بوده و در مدت کوتاهی از بین می رود.</a:t>
            </a:r>
            <a:br>
              <a:rPr lang="fa-IR" sz="3200" b="1" dirty="0" smtClean="0">
                <a:cs typeface="B Nazanin" pitchFamily="2" charset="-78"/>
              </a:rPr>
            </a:br>
            <a:r>
              <a:rPr lang="en-US" sz="3200" b="1" dirty="0" smtClean="0">
                <a:cs typeface="B Nazanin" pitchFamily="2" charset="-78"/>
              </a:rPr>
              <a:t/>
            </a:r>
            <a:br>
              <a:rPr lang="en-US" sz="3200" b="1" dirty="0" smtClean="0">
                <a:cs typeface="B Nazanin" pitchFamily="2" charset="-78"/>
              </a:rPr>
            </a:br>
            <a:r>
              <a:rPr lang="fa-IR" sz="3200" b="1" dirty="0" smtClean="0">
                <a:cs typeface="B Nazanin" pitchFamily="2" charset="-78"/>
              </a:rPr>
              <a:t>نکته:جوشاندن آب به مدت 3دقیقه باعث از بین رفتن میکروب وبا می شود</a:t>
            </a:r>
            <a:r>
              <a:rPr lang="fa-IR" b="1" dirty="0" smtClean="0">
                <a:cs typeface="B Nazanin" pitchFamily="2" charset="-78"/>
              </a:rPr>
              <a:t>.</a:t>
            </a:r>
            <a:r>
              <a:rPr lang="en-US" b="1" dirty="0" smtClean="0">
                <a:cs typeface="B Nazanin" pitchFamily="2" charset="-78"/>
              </a:rPr>
              <a:t/>
            </a:r>
            <a:br>
              <a:rPr lang="en-US" b="1" dirty="0" smtClean="0">
                <a:cs typeface="B Nazanin" pitchFamily="2" charset="-78"/>
              </a:rPr>
            </a:br>
            <a:r>
              <a:rPr lang="fa-IR" b="1" dirty="0" smtClean="0">
                <a:cs typeface="B Nazanin" pitchFamily="2" charset="-78"/>
              </a:rPr>
              <a:t/>
            </a:r>
            <a:br>
              <a:rPr lang="fa-IR" b="1" dirty="0" smtClean="0">
                <a:cs typeface="B Nazanin" pitchFamily="2" charset="-78"/>
              </a:rPr>
            </a:br>
            <a:r>
              <a:rPr lang="fa-IR" dirty="0" smtClean="0">
                <a:cs typeface="B Nazanin" pitchFamily="2" charset="-78"/>
              </a:rPr>
              <a:t/>
            </a:r>
            <a:br>
              <a:rPr lang="fa-IR" dirty="0" smtClean="0">
                <a:cs typeface="B Nazanin" pitchFamily="2" charset="-78"/>
              </a:rPr>
            </a:br>
            <a:r>
              <a:rPr lang="fa-IR" dirty="0" smtClean="0"/>
              <a:t/>
            </a:r>
            <a:br>
              <a:rPr lang="fa-IR" dirty="0" smtClean="0"/>
            </a:br>
            <a:r>
              <a:rPr lang="fa-IR" dirty="0" smtClean="0"/>
              <a:t/>
            </a:r>
            <a:br>
              <a:rPr lang="fa-IR" dirty="0" smtClean="0"/>
            </a:br>
            <a:endParaRPr lang="en-US" dirty="0"/>
          </a:p>
        </p:txBody>
      </p:sp>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15</a:t>
            </a:fld>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6137" y="312516"/>
            <a:ext cx="11308466" cy="5932989"/>
          </a:xfrm>
          <a:prstGeom prst="rect">
            <a:avLst/>
          </a:prstGeom>
        </p:spPr>
        <p:txBody>
          <a:bodyPr wrap="square">
            <a:spAutoFit/>
          </a:bodyPr>
          <a:lstStyle/>
          <a:p>
            <a:pPr algn="just">
              <a:lnSpc>
                <a:spcPct val="150000"/>
              </a:lnSpc>
            </a:pPr>
            <a:r>
              <a:rPr lang="fa-IR" sz="2800" b="1" dirty="0">
                <a:solidFill>
                  <a:srgbClr val="FF0000"/>
                </a:solidFill>
                <a:cs typeface="B Nazanin" pitchFamily="2" charset="-78"/>
              </a:rPr>
              <a:t>جمع آوري و انتقال نمونه ها: </a:t>
            </a:r>
            <a:endParaRPr lang="fa-IR" sz="2800" b="1" dirty="0" smtClean="0">
              <a:solidFill>
                <a:srgbClr val="FF0000"/>
              </a:solidFill>
              <a:cs typeface="B Nazanin" pitchFamily="2" charset="-78"/>
            </a:endParaRPr>
          </a:p>
          <a:p>
            <a:pPr marL="342900" indent="-342900" algn="just">
              <a:lnSpc>
                <a:spcPct val="150000"/>
              </a:lnSpc>
              <a:buClr>
                <a:srgbClr val="FF0000"/>
              </a:buClr>
              <a:buFont typeface="Wingdings" panose="05000000000000000000" pitchFamily="2" charset="2"/>
              <a:buChar char="§"/>
            </a:pPr>
            <a:r>
              <a:rPr lang="fa-IR" sz="2400" b="1" dirty="0" smtClean="0">
                <a:cs typeface="B Nazanin" pitchFamily="2" charset="-78"/>
              </a:rPr>
              <a:t>نمونه </a:t>
            </a:r>
            <a:r>
              <a:rPr lang="fa-IR" sz="2400" b="1" dirty="0">
                <a:cs typeface="B Nazanin" pitchFamily="2" charset="-78"/>
              </a:rPr>
              <a:t>برداري بايد در مدت زمان </a:t>
            </a:r>
            <a:r>
              <a:rPr lang="fa-IR" sz="2400" b="1" dirty="0">
                <a:solidFill>
                  <a:srgbClr val="FF0000"/>
                </a:solidFill>
                <a:cs typeface="B Nazanin" pitchFamily="2" charset="-78"/>
              </a:rPr>
              <a:t>24 ساعت اول بيماري </a:t>
            </a:r>
            <a:r>
              <a:rPr lang="fa-IR" sz="2400" b="1" dirty="0">
                <a:cs typeface="B Nazanin" pitchFamily="2" charset="-78"/>
              </a:rPr>
              <a:t>قبل از مصرف </a:t>
            </a:r>
            <a:r>
              <a:rPr lang="fa-IR" sz="2400" b="1" dirty="0" smtClean="0">
                <a:cs typeface="B Nazanin" pitchFamily="2" charset="-78"/>
              </a:rPr>
              <a:t>هرگونه </a:t>
            </a:r>
            <a:r>
              <a:rPr lang="fa-IR" sz="2400" b="1" dirty="0" smtClean="0">
                <a:solidFill>
                  <a:srgbClr val="FF0000"/>
                </a:solidFill>
                <a:cs typeface="B Nazanin" pitchFamily="2" charset="-78"/>
              </a:rPr>
              <a:t>آنتي </a:t>
            </a:r>
            <a:r>
              <a:rPr lang="fa-IR" sz="2400" b="1" dirty="0">
                <a:solidFill>
                  <a:srgbClr val="FF0000"/>
                </a:solidFill>
                <a:cs typeface="B Nazanin" pitchFamily="2" charset="-78"/>
              </a:rPr>
              <a:t>بيوتيك </a:t>
            </a:r>
            <a:r>
              <a:rPr lang="fa-IR" sz="2400" b="1" dirty="0">
                <a:cs typeface="B Nazanin" pitchFamily="2" charset="-78"/>
              </a:rPr>
              <a:t>يا داروي ديگري انجام شود. نمونه برداري با استفاده از سواب ركتال در محيط كري بلر </a:t>
            </a:r>
            <a:r>
              <a:rPr lang="fa-IR" sz="2400" b="1" dirty="0" smtClean="0">
                <a:cs typeface="B Nazanin" pitchFamily="2" charset="-78"/>
              </a:rPr>
              <a:t>انجام مي </a:t>
            </a:r>
            <a:r>
              <a:rPr lang="fa-IR" sz="2400" b="1" dirty="0">
                <a:cs typeface="B Nazanin" pitchFamily="2" charset="-78"/>
              </a:rPr>
              <a:t>شود. </a:t>
            </a:r>
            <a:endParaRPr lang="fa-IR" sz="2400" b="1" dirty="0" smtClean="0">
              <a:cs typeface="B Nazanin" pitchFamily="2" charset="-78"/>
            </a:endParaRPr>
          </a:p>
          <a:p>
            <a:pPr marL="342900" indent="-342900" algn="just">
              <a:lnSpc>
                <a:spcPct val="150000"/>
              </a:lnSpc>
              <a:buClr>
                <a:srgbClr val="FF0000"/>
              </a:buClr>
              <a:buFont typeface="Wingdings" panose="05000000000000000000" pitchFamily="2" charset="2"/>
              <a:buChar char="§"/>
            </a:pPr>
            <a:endParaRPr lang="fa-IR" sz="2400" b="1" dirty="0" smtClean="0">
              <a:cs typeface="B Nazanin" pitchFamily="2" charset="-78"/>
            </a:endParaRPr>
          </a:p>
          <a:p>
            <a:pPr marL="342900" indent="-342900" algn="just">
              <a:lnSpc>
                <a:spcPct val="150000"/>
              </a:lnSpc>
              <a:buClr>
                <a:srgbClr val="FF0000"/>
              </a:buClr>
              <a:buFont typeface="Wingdings" panose="05000000000000000000" pitchFamily="2" charset="2"/>
              <a:buChar char="§"/>
            </a:pPr>
            <a:r>
              <a:rPr lang="fa-IR" sz="2400" b="1" dirty="0" smtClean="0">
                <a:cs typeface="B Nazanin" pitchFamily="2" charset="-78"/>
              </a:rPr>
              <a:t>براي </a:t>
            </a:r>
            <a:r>
              <a:rPr lang="fa-IR" sz="2400" b="1" dirty="0">
                <a:cs typeface="B Nazanin" pitchFamily="2" charset="-78"/>
              </a:rPr>
              <a:t>تهيه </a:t>
            </a:r>
            <a:r>
              <a:rPr lang="fa-IR" sz="2400" b="1" dirty="0" smtClean="0">
                <a:cs typeface="B Nazanin" pitchFamily="2" charset="-78"/>
              </a:rPr>
              <a:t>نمونه </a:t>
            </a:r>
            <a:r>
              <a:rPr lang="fa-IR" sz="2400" b="1" dirty="0">
                <a:cs typeface="B Nazanin" pitchFamily="2" charset="-78"/>
              </a:rPr>
              <a:t>يك سواب با نوك </a:t>
            </a:r>
            <a:r>
              <a:rPr lang="fa-IR" sz="2400" b="1" dirty="0" smtClean="0">
                <a:cs typeface="B Nazanin" pitchFamily="2" charset="-78"/>
              </a:rPr>
              <a:t>پنبه اي </a:t>
            </a:r>
            <a:r>
              <a:rPr lang="fa-IR" sz="2400" b="1" dirty="0">
                <a:cs typeface="B Nazanin" pitchFamily="2" charset="-78"/>
              </a:rPr>
              <a:t>تميز را وارد مقعد بيمار يا مدفوع تازه دفع شده كرده ، </a:t>
            </a:r>
            <a:r>
              <a:rPr lang="fa-IR" sz="2400" b="1" dirty="0" smtClean="0">
                <a:cs typeface="B Nazanin" pitchFamily="2" charset="-78"/>
              </a:rPr>
              <a:t>360درجه </a:t>
            </a:r>
            <a:r>
              <a:rPr lang="fa-IR" sz="2400" b="1" dirty="0">
                <a:cs typeface="B Nazanin" pitchFamily="2" charset="-78"/>
              </a:rPr>
              <a:t>مي چرخانند. پس از اطمينان از مرطوب شدن پنبه و آغشته شدن به مدفوع، در محيط انتقال كري بلر </a:t>
            </a:r>
            <a:r>
              <a:rPr lang="fa-IR" sz="2400" b="1" dirty="0" smtClean="0">
                <a:cs typeface="B Nazanin" pitchFamily="2" charset="-78"/>
              </a:rPr>
              <a:t>قرار مي </a:t>
            </a:r>
            <a:r>
              <a:rPr lang="fa-IR" sz="2400" b="1" dirty="0">
                <a:cs typeface="B Nazanin" pitchFamily="2" charset="-78"/>
              </a:rPr>
              <a:t>گيرد. نوك سواپ بايد به طور كامل داخل محيط كري بلر </a:t>
            </a:r>
            <a:r>
              <a:rPr lang="fa-IR" sz="2400" b="1" dirty="0" smtClean="0">
                <a:cs typeface="B Nazanin" pitchFamily="2" charset="-78"/>
              </a:rPr>
              <a:t>قرار </a:t>
            </a:r>
            <a:r>
              <a:rPr lang="fa-IR" sz="2400" b="1" dirty="0">
                <a:cs typeface="B Nazanin" pitchFamily="2" charset="-78"/>
              </a:rPr>
              <a:t>داده شود . سپس انتهاي چوبي سواب راشكسته و درب لوله را مي بندند</a:t>
            </a:r>
            <a:r>
              <a:rPr lang="fa-IR" sz="2400" b="1" dirty="0" smtClean="0">
                <a:cs typeface="B Nazanin" pitchFamily="2" charset="-78"/>
              </a:rPr>
              <a:t>.</a:t>
            </a:r>
          </a:p>
          <a:p>
            <a:pPr marL="342900" indent="-342900" algn="just">
              <a:lnSpc>
                <a:spcPct val="150000"/>
              </a:lnSpc>
              <a:buClr>
                <a:srgbClr val="FF0000"/>
              </a:buClr>
              <a:buFont typeface="Wingdings" panose="05000000000000000000" pitchFamily="2" charset="2"/>
              <a:buChar char="§"/>
            </a:pPr>
            <a:r>
              <a:rPr lang="fa-IR" sz="2400" b="1" dirty="0" smtClean="0">
                <a:cs typeface="B Nazanin" pitchFamily="2" charset="-78"/>
              </a:rPr>
              <a:t> </a:t>
            </a:r>
            <a:r>
              <a:rPr lang="fa-IR" sz="2400" b="1" dirty="0">
                <a:cs typeface="B Nazanin" pitchFamily="2" charset="-78"/>
              </a:rPr>
              <a:t>نمونه پس از </a:t>
            </a:r>
            <a:r>
              <a:rPr lang="fa-IR" sz="2400" b="1" dirty="0" smtClean="0">
                <a:cs typeface="B Nazanin" pitchFamily="2" charset="-78"/>
              </a:rPr>
              <a:t>جمع آوري </a:t>
            </a:r>
            <a:r>
              <a:rPr lang="fa-IR" sz="2400" b="1" dirty="0">
                <a:cs typeface="B Nazanin" pitchFamily="2" charset="-78"/>
              </a:rPr>
              <a:t>بايد در جاي خنك نگه داري شود و </a:t>
            </a:r>
            <a:r>
              <a:rPr lang="fa-IR" sz="2400" b="1" dirty="0" smtClean="0">
                <a:cs typeface="B Nazanin" pitchFamily="2" charset="-78"/>
              </a:rPr>
              <a:t>در </a:t>
            </a:r>
            <a:r>
              <a:rPr lang="fa-IR" sz="2400" b="1" dirty="0">
                <a:cs typeface="B Nazanin" pitchFamily="2" charset="-78"/>
              </a:rPr>
              <a:t>اولين فرصت ممكن (</a:t>
            </a:r>
            <a:r>
              <a:rPr lang="fa-IR" sz="2400" b="1" dirty="0">
                <a:solidFill>
                  <a:srgbClr val="FF0000"/>
                </a:solidFill>
                <a:cs typeface="B Nazanin" pitchFamily="2" charset="-78"/>
              </a:rPr>
              <a:t>حداكثر در ظرف مدت 7 روز</a:t>
            </a:r>
            <a:r>
              <a:rPr lang="fa-IR" sz="2400" b="1" dirty="0">
                <a:cs typeface="B Nazanin" pitchFamily="2" charset="-78"/>
              </a:rPr>
              <a:t>) </a:t>
            </a:r>
            <a:r>
              <a:rPr lang="fa-IR" sz="2400" b="1" dirty="0" smtClean="0">
                <a:cs typeface="B Nazanin" pitchFamily="2" charset="-78"/>
              </a:rPr>
              <a:t>به آزمايشگاه ارسال </a:t>
            </a:r>
            <a:r>
              <a:rPr lang="fa-IR" sz="2400" b="1" dirty="0">
                <a:cs typeface="B Nazanin" pitchFamily="2" charset="-78"/>
              </a:rPr>
              <a:t>شود. </a:t>
            </a:r>
          </a:p>
        </p:txBody>
      </p:sp>
    </p:spTree>
    <p:extLst>
      <p:ext uri="{BB962C8B-B14F-4D97-AF65-F5344CB8AC3E}">
        <p14:creationId xmlns:p14="http://schemas.microsoft.com/office/powerpoint/2010/main" val="647051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barn(inVertical)">
                                      <p:cBhvr>
                                        <p:cTn id="15" dur="500"/>
                                        <p:tgtEl>
                                          <p:spTgt spid="4">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arn(inVertical)">
                                      <p:cBhvr>
                                        <p:cTn id="1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8224" y="393539"/>
            <a:ext cx="11445356" cy="5724644"/>
          </a:xfrm>
          <a:prstGeom prst="rect">
            <a:avLst/>
          </a:prstGeom>
        </p:spPr>
        <p:txBody>
          <a:bodyPr wrap="square">
            <a:spAutoFit/>
          </a:bodyPr>
          <a:lstStyle/>
          <a:p>
            <a:pPr marL="342900" indent="-342900">
              <a:lnSpc>
                <a:spcPct val="150000"/>
              </a:lnSpc>
            </a:pPr>
            <a:r>
              <a:rPr lang="fa-IR" sz="2800" b="1" dirty="0" smtClean="0">
                <a:solidFill>
                  <a:srgbClr val="FF0000"/>
                </a:solidFill>
                <a:cs typeface="B Nazanin" pitchFamily="2" charset="-78"/>
              </a:rPr>
              <a:t>اقدامات </a:t>
            </a:r>
            <a:r>
              <a:rPr lang="fa-IR" sz="2800" b="1" dirty="0">
                <a:solidFill>
                  <a:srgbClr val="FF0000"/>
                </a:solidFill>
                <a:cs typeface="B Nazanin" pitchFamily="2" charset="-78"/>
              </a:rPr>
              <a:t>پيشگيري </a:t>
            </a:r>
            <a:r>
              <a:rPr lang="fa-IR" sz="2800" b="1" dirty="0" smtClean="0">
                <a:solidFill>
                  <a:srgbClr val="FF0000"/>
                </a:solidFill>
                <a:cs typeface="B Nazanin" pitchFamily="2" charset="-78"/>
              </a:rPr>
              <a:t>اوليه</a:t>
            </a:r>
            <a:endParaRPr lang="fa-IR" sz="2400" b="1" dirty="0">
              <a:solidFill>
                <a:srgbClr val="FF0000"/>
              </a:solidFill>
              <a:cs typeface="B Nazanin" pitchFamily="2" charset="-78"/>
            </a:endParaRPr>
          </a:p>
          <a:p>
            <a:pPr marL="342900" indent="-342900">
              <a:lnSpc>
                <a:spcPct val="150000"/>
              </a:lnSpc>
              <a:buFont typeface="Wingdings" panose="05000000000000000000" pitchFamily="2" charset="2"/>
              <a:buChar char="ü"/>
            </a:pPr>
            <a:r>
              <a:rPr lang="fa-IR" sz="2400" b="1" dirty="0" smtClean="0">
                <a:cs typeface="B Nazanin" pitchFamily="2" charset="-78"/>
              </a:rPr>
              <a:t>برقراري </a:t>
            </a:r>
            <a:r>
              <a:rPr lang="fa-IR" sz="2400" b="1" dirty="0">
                <a:cs typeface="B Nazanin" pitchFamily="2" charset="-78"/>
              </a:rPr>
              <a:t>نظام گزارش دهي دقيق و </a:t>
            </a:r>
            <a:r>
              <a:rPr lang="fa-IR" sz="2400" b="1" dirty="0" smtClean="0">
                <a:cs typeface="B Nazanin" pitchFamily="2" charset="-78"/>
              </a:rPr>
              <a:t>فوري</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نظارت منظم برسالم بودن آب مصرفي شامل آب آشاميدني و آب شستشو و </a:t>
            </a:r>
            <a:r>
              <a:rPr lang="fa-IR" sz="2400" b="1" dirty="0" smtClean="0">
                <a:cs typeface="B Nazanin" pitchFamily="2" charset="-78"/>
              </a:rPr>
              <a:t>استخرها </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نظارت دقيق بر سالم بودن اغذيه </a:t>
            </a:r>
            <a:r>
              <a:rPr lang="fa-IR" sz="2400" b="1" dirty="0" smtClean="0">
                <a:cs typeface="B Nazanin" pitchFamily="2" charset="-78"/>
              </a:rPr>
              <a:t>مصرفي</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نظارت دقيق بر دفع صحيح فضولات انساني و زباله و مبارزه با حشرات با همكاري سازما نهاي </a:t>
            </a:r>
            <a:r>
              <a:rPr lang="fa-IR" sz="2400" b="1" dirty="0" smtClean="0">
                <a:cs typeface="B Nazanin" pitchFamily="2" charset="-78"/>
              </a:rPr>
              <a:t>مربوطه</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آموزش بهداشت همگاني در خصوص رعايت بهداشت </a:t>
            </a:r>
            <a:r>
              <a:rPr lang="fa-IR" sz="2400" b="1" dirty="0" smtClean="0">
                <a:cs typeface="B Nazanin" pitchFamily="2" charset="-78"/>
              </a:rPr>
              <a:t>فردي</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آموزش كليه نيروهاي بهداشتي درماني در تمام سطوح در مورد راه هاي سرايت و رو ش هاي پيشگيري </a:t>
            </a:r>
            <a:r>
              <a:rPr lang="fa-IR" sz="2400" b="1" dirty="0" smtClean="0">
                <a:cs typeface="B Nazanin" pitchFamily="2" charset="-78"/>
              </a:rPr>
              <a:t>وچگونگي </a:t>
            </a:r>
            <a:r>
              <a:rPr lang="fa-IR" sz="2400" b="1" dirty="0">
                <a:cs typeface="B Nazanin" pitchFamily="2" charset="-78"/>
              </a:rPr>
              <a:t>درمان بيماران مبتلا به اسهال از جمله وباي </a:t>
            </a:r>
            <a:r>
              <a:rPr lang="fa-IR" sz="2400" b="1" dirty="0" smtClean="0">
                <a:cs typeface="B Nazanin" pitchFamily="2" charset="-78"/>
              </a:rPr>
              <a:t>التور</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فراهم نمودن كليه ابزار و تجهيزات لازم براي تشخيص </a:t>
            </a:r>
            <a:r>
              <a:rPr lang="fa-IR" sz="2400" b="1" dirty="0" smtClean="0">
                <a:cs typeface="B Nazanin" pitchFamily="2" charset="-78"/>
              </a:rPr>
              <a:t>بيماري</a:t>
            </a:r>
            <a:endParaRPr lang="fa-IR" sz="2400" b="1" dirty="0">
              <a:cs typeface="B Nazanin" pitchFamily="2" charset="-78"/>
            </a:endParaRPr>
          </a:p>
          <a:p>
            <a:pPr marL="342900" indent="-342900">
              <a:lnSpc>
                <a:spcPct val="150000"/>
              </a:lnSpc>
              <a:buFont typeface="Wingdings" panose="05000000000000000000" pitchFamily="2" charset="2"/>
              <a:buChar char="ü"/>
            </a:pPr>
            <a:r>
              <a:rPr lang="fa-IR" sz="2400" b="1" dirty="0">
                <a:cs typeface="B Nazanin" pitchFamily="2" charset="-78"/>
              </a:rPr>
              <a:t>فراهم نمودن داروهاي مورد نياز براي درمان بيماران مطابق دستورالعمل </a:t>
            </a:r>
            <a:r>
              <a:rPr lang="fa-IR" sz="2400" b="1" dirty="0" smtClean="0">
                <a:cs typeface="B Nazanin" pitchFamily="2" charset="-78"/>
              </a:rPr>
              <a:t>كشوري</a:t>
            </a:r>
            <a:endParaRPr lang="fa-IR" sz="2400" b="1" dirty="0">
              <a:cs typeface="B Nazanin" pitchFamily="2" charset="-78"/>
            </a:endParaRPr>
          </a:p>
        </p:txBody>
      </p:sp>
    </p:spTree>
    <p:extLst>
      <p:ext uri="{BB962C8B-B14F-4D97-AF65-F5344CB8AC3E}">
        <p14:creationId xmlns:p14="http://schemas.microsoft.com/office/powerpoint/2010/main" val="238431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arn(inVertical)">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arn(inVertical)">
                                      <p:cBhvr>
                                        <p:cTn id="21" dur="500"/>
                                        <p:tgtEl>
                                          <p:spTgt spid="4">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barn(inVertical)">
                                      <p:cBhvr>
                                        <p:cTn id="24" dur="500"/>
                                        <p:tgtEl>
                                          <p:spTgt spid="4">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barn(inVertical)">
                                      <p:cBhvr>
                                        <p:cTn id="32" dur="500"/>
                                        <p:tgtEl>
                                          <p:spTgt spid="4">
                                            <p:txEl>
                                              <p:pRg st="7" end="7"/>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barn(inVertical)">
                                      <p:cBhvr>
                                        <p:cTn id="35"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7194" y="394692"/>
            <a:ext cx="10945312" cy="5078313"/>
          </a:xfrm>
          <a:prstGeom prst="rect">
            <a:avLst/>
          </a:prstGeom>
        </p:spPr>
        <p:txBody>
          <a:bodyPr wrap="square">
            <a:spAutoFit/>
          </a:bodyPr>
          <a:lstStyle/>
          <a:p>
            <a:pPr algn="ctr">
              <a:lnSpc>
                <a:spcPct val="150000"/>
              </a:lnSpc>
            </a:pPr>
            <a:r>
              <a:rPr lang="fa-IR" sz="2400" b="1" dirty="0">
                <a:solidFill>
                  <a:srgbClr val="FF0000"/>
                </a:solidFill>
                <a:cs typeface="B Nazanin" pitchFamily="2" charset="-78"/>
              </a:rPr>
              <a:t>انديكاسيون هاي ارجاع به سطوح </a:t>
            </a:r>
            <a:r>
              <a:rPr lang="fa-IR" sz="2400" b="1" dirty="0" smtClean="0">
                <a:solidFill>
                  <a:srgbClr val="FF0000"/>
                </a:solidFill>
                <a:cs typeface="B Nazanin" pitchFamily="2" charset="-78"/>
              </a:rPr>
              <a:t>بالاتر</a:t>
            </a:r>
            <a:endParaRPr lang="fa-IR" sz="2400" b="1" dirty="0">
              <a:solidFill>
                <a:srgbClr val="FF0000"/>
              </a:solidFill>
              <a:cs typeface="B Nazanin" pitchFamily="2" charset="-78"/>
            </a:endParaRPr>
          </a:p>
          <a:p>
            <a:pPr marL="342900" indent="-342900">
              <a:lnSpc>
                <a:spcPct val="150000"/>
              </a:lnSpc>
              <a:buFont typeface="Arial" panose="020B0604020202020204" pitchFamily="34" charset="0"/>
              <a:buChar char="•"/>
            </a:pPr>
            <a:r>
              <a:rPr lang="fa-IR" sz="2400" b="1" dirty="0">
                <a:cs typeface="B Nazanin" pitchFamily="2" charset="-78"/>
              </a:rPr>
              <a:t>در شرايط عادي اكثريت بيماران را مي توان به طور سرپايي با مايع درماني خوراكي و آنتي بيوتيك مناسب درمان </a:t>
            </a:r>
            <a:r>
              <a:rPr lang="fa-IR" sz="2400" b="1" dirty="0" smtClean="0">
                <a:cs typeface="B Nazanin" pitchFamily="2" charset="-78"/>
              </a:rPr>
              <a:t>كرد. </a:t>
            </a:r>
            <a:endParaRPr lang="fa-IR" sz="2400" b="1" dirty="0">
              <a:cs typeface="B Nazanin" pitchFamily="2" charset="-78"/>
            </a:endParaRPr>
          </a:p>
          <a:p>
            <a:pPr marL="342900" indent="-342900">
              <a:lnSpc>
                <a:spcPct val="150000"/>
              </a:lnSpc>
              <a:buFont typeface="Arial" panose="020B0604020202020204" pitchFamily="34" charset="0"/>
              <a:buChar char="•"/>
            </a:pPr>
            <a:r>
              <a:rPr lang="fa-IR" sz="2400" b="1" dirty="0">
                <a:cs typeface="B Nazanin" pitchFamily="2" charset="-78"/>
              </a:rPr>
              <a:t>در شرايط همه گيري و در صورت بروز موارد سروتايپ التور (خصوصاً مورد اينابا به دليل خفيف تر بودن علائم و </a:t>
            </a:r>
            <a:r>
              <a:rPr lang="fa-IR" sz="2400" b="1" dirty="0" smtClean="0">
                <a:cs typeface="B Nazanin" pitchFamily="2" charset="-78"/>
              </a:rPr>
              <a:t>تغييرسريع </a:t>
            </a:r>
            <a:r>
              <a:rPr lang="fa-IR" sz="2400" b="1" dirty="0">
                <a:cs typeface="B Nazanin" pitchFamily="2" charset="-78"/>
              </a:rPr>
              <a:t>سير بيماري) بهتر است بيماران در شرايط بستري تحت مراقبت قرار گيرند</a:t>
            </a:r>
            <a:r>
              <a:rPr lang="fa-IR" sz="2400" b="1" dirty="0" smtClean="0">
                <a:cs typeface="B Nazanin" pitchFamily="2" charset="-78"/>
              </a:rPr>
              <a:t>.</a:t>
            </a:r>
            <a:endParaRPr lang="fa-IR" sz="2400" b="1" dirty="0" smtClean="0">
              <a:solidFill>
                <a:srgbClr val="FF0000"/>
              </a:solidFill>
              <a:cs typeface="B Nazanin" pitchFamily="2" charset="-78"/>
            </a:endParaRPr>
          </a:p>
          <a:p>
            <a:pPr>
              <a:lnSpc>
                <a:spcPct val="150000"/>
              </a:lnSpc>
            </a:pPr>
            <a:r>
              <a:rPr lang="fa-IR" sz="2400" b="1" dirty="0" smtClean="0">
                <a:solidFill>
                  <a:srgbClr val="FF0000"/>
                </a:solidFill>
                <a:cs typeface="B Nazanin" pitchFamily="2" charset="-78"/>
              </a:rPr>
              <a:t>جداسازي</a:t>
            </a:r>
            <a:endParaRPr lang="fa-IR" sz="2400" b="1" dirty="0">
              <a:solidFill>
                <a:srgbClr val="FF0000"/>
              </a:solidFill>
              <a:cs typeface="B Nazanin" pitchFamily="2" charset="-78"/>
            </a:endParaRPr>
          </a:p>
          <a:p>
            <a:pPr marL="342900" indent="-342900">
              <a:lnSpc>
                <a:spcPct val="150000"/>
              </a:lnSpc>
              <a:buFont typeface="Arial" panose="020B0604020202020204" pitchFamily="34" charset="0"/>
              <a:buChar char="•"/>
            </a:pPr>
            <a:r>
              <a:rPr lang="fa-IR" sz="2400" b="1" dirty="0">
                <a:cs typeface="B Nazanin" pitchFamily="2" charset="-78"/>
              </a:rPr>
              <a:t>بستري موارد شديد با رعايت احتياطات بيماري هاي رود </a:t>
            </a:r>
            <a:r>
              <a:rPr lang="fa-IR" sz="2400" b="1" dirty="0" smtClean="0">
                <a:cs typeface="B Nazanin" pitchFamily="2" charset="-78"/>
              </a:rPr>
              <a:t>ه اي </a:t>
            </a:r>
            <a:r>
              <a:rPr lang="fa-IR" sz="2400" b="1" dirty="0">
                <a:cs typeface="B Nazanin" pitchFamily="2" charset="-78"/>
              </a:rPr>
              <a:t>و محدوديت تماس در شرايط همه گيري </a:t>
            </a:r>
            <a:r>
              <a:rPr lang="fa-IR" sz="2400" b="1" dirty="0" smtClean="0">
                <a:cs typeface="B Nazanin" pitchFamily="2" charset="-78"/>
              </a:rPr>
              <a:t>توصيه مي </a:t>
            </a:r>
            <a:r>
              <a:rPr lang="fa-IR" sz="2400" b="1" dirty="0">
                <a:cs typeface="B Nazanin" pitchFamily="2" charset="-78"/>
              </a:rPr>
              <a:t>شود</a:t>
            </a:r>
            <a:r>
              <a:rPr lang="fa-IR" sz="2400" b="1" dirty="0" smtClean="0">
                <a:cs typeface="B Nazanin" pitchFamily="2" charset="-78"/>
              </a:rPr>
              <a:t>.</a:t>
            </a:r>
            <a:endParaRPr lang="en-US" sz="2400" b="1" dirty="0" smtClean="0">
              <a:cs typeface="B Nazanin" pitchFamily="2" charset="-78"/>
            </a:endParaRPr>
          </a:p>
          <a:p>
            <a:pPr marL="342900" indent="-342900">
              <a:lnSpc>
                <a:spcPct val="150000"/>
              </a:lnSpc>
            </a:pPr>
            <a:endParaRPr lang="fa-IR" sz="2400" dirty="0">
              <a:cs typeface="B Titr" pitchFamily="2" charset="-78"/>
            </a:endParaRPr>
          </a:p>
        </p:txBody>
      </p:sp>
    </p:spTree>
    <p:extLst>
      <p:ext uri="{BB962C8B-B14F-4D97-AF65-F5344CB8AC3E}">
        <p14:creationId xmlns:p14="http://schemas.microsoft.com/office/powerpoint/2010/main" val="1286487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arn(inVertical)">
                                      <p:cBhvr>
                                        <p:cTn id="18" dur="500"/>
                                        <p:tgtEl>
                                          <p:spTgt spid="4">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arn(inVertical)">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1333" y="370390"/>
            <a:ext cx="11053822" cy="4154984"/>
          </a:xfrm>
          <a:prstGeom prst="rect">
            <a:avLst/>
          </a:prstGeom>
        </p:spPr>
        <p:txBody>
          <a:bodyPr wrap="square">
            <a:spAutoFit/>
          </a:bodyPr>
          <a:lstStyle/>
          <a:p>
            <a:pPr algn="just">
              <a:lnSpc>
                <a:spcPct val="150000"/>
              </a:lnSpc>
            </a:pPr>
            <a:r>
              <a:rPr lang="fa-IR" sz="2800" b="1" dirty="0">
                <a:solidFill>
                  <a:srgbClr val="FF0000"/>
                </a:solidFill>
                <a:cs typeface="B Nazanin" pitchFamily="2" charset="-78"/>
              </a:rPr>
              <a:t>بررسي و گزارش موارد: </a:t>
            </a:r>
            <a:endParaRPr lang="fa-IR" sz="2800" b="1" dirty="0" smtClean="0">
              <a:solidFill>
                <a:srgbClr val="FF0000"/>
              </a:solidFill>
              <a:cs typeface="B Nazanin" pitchFamily="2" charset="-78"/>
            </a:endParaRPr>
          </a:p>
          <a:p>
            <a:pPr algn="just">
              <a:lnSpc>
                <a:spcPct val="150000"/>
              </a:lnSpc>
            </a:pPr>
            <a:r>
              <a:rPr lang="fa-IR" sz="2400" b="1" dirty="0" smtClean="0">
                <a:cs typeface="B Nazanin" pitchFamily="2" charset="-78"/>
              </a:rPr>
              <a:t>بررسي </a:t>
            </a:r>
            <a:r>
              <a:rPr lang="fa-IR" sz="2400" b="1" dirty="0">
                <a:cs typeface="B Nazanin" pitchFamily="2" charset="-78"/>
              </a:rPr>
              <a:t>مداوم موارد اسهال، چه موارد جديد و چه موارد تكراري اساس </a:t>
            </a:r>
            <a:r>
              <a:rPr lang="fa-IR" sz="2400" b="1" dirty="0" smtClean="0">
                <a:cs typeface="B Nazanin" pitchFamily="2" charset="-78"/>
              </a:rPr>
              <a:t>كشف سريع وبا </a:t>
            </a:r>
            <a:r>
              <a:rPr lang="fa-IR" sz="2400" b="1" dirty="0">
                <a:cs typeface="B Nazanin" pitchFamily="2" charset="-78"/>
              </a:rPr>
              <a:t>است. </a:t>
            </a:r>
            <a:endParaRPr lang="fa-IR" sz="2400" b="1" dirty="0" smtClean="0">
              <a:cs typeface="B Nazanin" pitchFamily="2" charset="-78"/>
            </a:endParaRPr>
          </a:p>
          <a:p>
            <a:pPr algn="just">
              <a:lnSpc>
                <a:spcPct val="150000"/>
              </a:lnSpc>
            </a:pPr>
            <a:r>
              <a:rPr lang="fa-IR" sz="2400" b="1" dirty="0" smtClean="0">
                <a:cs typeface="B Nazanin" pitchFamily="2" charset="-78"/>
              </a:rPr>
              <a:t>ثبت </a:t>
            </a:r>
            <a:r>
              <a:rPr lang="fa-IR" sz="2400" b="1" dirty="0">
                <a:cs typeface="B Nazanin" pitchFamily="2" charset="-78"/>
              </a:rPr>
              <a:t>موارد روزانه اسهال و تغييرات در الگوي علائم اسهال (نظير افزايش تعداد روزانه موارد و </a:t>
            </a:r>
            <a:r>
              <a:rPr lang="fa-IR" sz="2400" b="1" dirty="0" smtClean="0">
                <a:cs typeface="B Nazanin" pitchFamily="2" charset="-78"/>
              </a:rPr>
              <a:t>بروز اسهال </a:t>
            </a:r>
            <a:r>
              <a:rPr lang="fa-IR" sz="2400" b="1" dirty="0">
                <a:cs typeface="B Nazanin" pitchFamily="2" charset="-78"/>
              </a:rPr>
              <a:t>شديد منجر به مرگ در يك فرد بالاي 5 سال) و گزارش فوري آن به مراكز بهداشت مهم ترين </a:t>
            </a:r>
            <a:r>
              <a:rPr lang="fa-IR" sz="2400" b="1" dirty="0" smtClean="0">
                <a:cs typeface="B Nazanin" pitchFamily="2" charset="-78"/>
              </a:rPr>
              <a:t>عامل شناسايي </a:t>
            </a:r>
            <a:r>
              <a:rPr lang="fa-IR" sz="2400" b="1" dirty="0">
                <a:cs typeface="B Nazanin" pitchFamily="2" charset="-78"/>
              </a:rPr>
              <a:t>و كشف موارد وبا است.</a:t>
            </a:r>
          </a:p>
          <a:p>
            <a:pPr algn="just">
              <a:lnSpc>
                <a:spcPct val="150000"/>
              </a:lnSpc>
            </a:pPr>
            <a:r>
              <a:rPr lang="fa-IR" sz="2800" b="1" dirty="0">
                <a:solidFill>
                  <a:srgbClr val="FF0000"/>
                </a:solidFill>
                <a:cs typeface="B Nazanin" pitchFamily="2" charset="-78"/>
              </a:rPr>
              <a:t>بررسي موارد تماس: </a:t>
            </a:r>
            <a:endParaRPr lang="fa-IR" sz="2800" b="1" dirty="0" smtClean="0">
              <a:solidFill>
                <a:srgbClr val="FF0000"/>
              </a:solidFill>
              <a:cs typeface="B Nazanin" pitchFamily="2" charset="-78"/>
            </a:endParaRPr>
          </a:p>
          <a:p>
            <a:pPr algn="just">
              <a:lnSpc>
                <a:spcPct val="150000"/>
              </a:lnSpc>
            </a:pPr>
            <a:r>
              <a:rPr lang="fa-IR" sz="2400" b="1" dirty="0" smtClean="0">
                <a:cs typeface="B Nazanin" pitchFamily="2" charset="-78"/>
              </a:rPr>
              <a:t>مراقبت </a:t>
            </a:r>
            <a:r>
              <a:rPr lang="fa-IR" sz="2400" b="1" dirty="0">
                <a:cs typeface="B Nazanin" pitchFamily="2" charset="-78"/>
              </a:rPr>
              <a:t>افرادي كه از نظر خوردن و آشاميدن با بيمار درتماس بوده اند </a:t>
            </a:r>
            <a:r>
              <a:rPr lang="fa-IR" sz="2400" b="1" dirty="0">
                <a:solidFill>
                  <a:srgbClr val="FF0000"/>
                </a:solidFill>
                <a:cs typeface="B Nazanin" pitchFamily="2" charset="-78"/>
              </a:rPr>
              <a:t>تا 5 روز بعد </a:t>
            </a:r>
            <a:r>
              <a:rPr lang="fa-IR" sz="2400" b="1" dirty="0" smtClean="0">
                <a:solidFill>
                  <a:srgbClr val="FF0000"/>
                </a:solidFill>
                <a:cs typeface="B Nazanin" pitchFamily="2" charset="-78"/>
              </a:rPr>
              <a:t>از تماس </a:t>
            </a:r>
            <a:r>
              <a:rPr lang="fa-IR" sz="2400" b="1" dirty="0">
                <a:cs typeface="B Nazanin" pitchFamily="2" charset="-78"/>
              </a:rPr>
              <a:t>توصيه مي شود. </a:t>
            </a:r>
          </a:p>
        </p:txBody>
      </p:sp>
    </p:spTree>
    <p:extLst>
      <p:ext uri="{BB962C8B-B14F-4D97-AF65-F5344CB8AC3E}">
        <p14:creationId xmlns:p14="http://schemas.microsoft.com/office/powerpoint/2010/main" val="1942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arn(inVertical)">
                                      <p:cBhvr>
                                        <p:cTn id="18" dur="500"/>
                                        <p:tgtEl>
                                          <p:spTgt spid="4">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arn(inVertical)">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fa-IR" smtClean="0"/>
              <a:t>وبای التور</a:t>
            </a:r>
            <a:endParaRPr lang="fa-IR" dirty="0"/>
          </a:p>
        </p:txBody>
      </p:sp>
      <p:sp>
        <p:nvSpPr>
          <p:cNvPr id="5" name="Slide Number Placeholder 4"/>
          <p:cNvSpPr>
            <a:spLocks noGrp="1"/>
          </p:cNvSpPr>
          <p:nvPr>
            <p:ph type="sldNum" sz="quarter" idx="12"/>
          </p:nvPr>
        </p:nvSpPr>
        <p:spPr/>
        <p:txBody>
          <a:bodyPr/>
          <a:lstStyle/>
          <a:p>
            <a:pPr>
              <a:defRPr/>
            </a:pPr>
            <a:fld id="{9B1F7147-FE49-4260-86B6-7A012975007D}" type="slidenum">
              <a:rPr lang="fa-IR" smtClean="0"/>
              <a:pPr>
                <a:defRPr/>
              </a:pPr>
              <a:t>2</a:t>
            </a:fld>
            <a:endParaRPr lang="fa-IR"/>
          </a:p>
        </p:txBody>
      </p:sp>
      <p:sp>
        <p:nvSpPr>
          <p:cNvPr id="6" name="Rectangle 5"/>
          <p:cNvSpPr/>
          <p:nvPr/>
        </p:nvSpPr>
        <p:spPr>
          <a:xfrm>
            <a:off x="1600200" y="207500"/>
            <a:ext cx="10058401" cy="6430286"/>
          </a:xfrm>
          <a:prstGeom prst="rect">
            <a:avLst/>
          </a:prstGeom>
        </p:spPr>
        <p:txBody>
          <a:bodyPr wrap="square">
            <a:spAutoFit/>
          </a:bodyPr>
          <a:lstStyle/>
          <a:p>
            <a:pPr>
              <a:lnSpc>
                <a:spcPct val="107000"/>
              </a:lnSpc>
              <a:spcAft>
                <a:spcPts val="800"/>
              </a:spcAft>
            </a:pPr>
            <a:r>
              <a:rPr lang="ar-SA" sz="3000" b="1"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تاریخچه وبا در دنیا و ایران</a:t>
            </a:r>
            <a:endParaRPr lang="en-US" sz="3000" dirty="0">
              <a:solidFill>
                <a:srgbClr val="FF0000"/>
              </a:solidFill>
              <a:latin typeface="Calibri" panose="020F0502020204030204" pitchFamily="34" charset="0"/>
              <a:ea typeface="Calibri" panose="020F0502020204030204" pitchFamily="34" charset="0"/>
              <a:cs typeface="B Nazanin" panose="00000400000000000000" pitchFamily="2" charset="-78"/>
            </a:endParaRPr>
          </a:p>
          <a:p>
            <a:pPr>
              <a:lnSpc>
                <a:spcPct val="107000"/>
              </a:lnSpc>
              <a:spcAft>
                <a:spcPts val="800"/>
              </a:spcAft>
            </a:pPr>
            <a:r>
              <a:rPr lang="ar-SA" sz="2800" b="1" dirty="0">
                <a:latin typeface="Times New Roman" panose="02020603050405020304" pitchFamily="18" charset="0"/>
                <a:ea typeface="Times New Roman" panose="02020603050405020304" pitchFamily="18" charset="0"/>
                <a:cs typeface="B Nazanin" panose="00000400000000000000" pitchFamily="2" charset="-78"/>
              </a:rPr>
              <a:t>بیماری وبا</a:t>
            </a:r>
            <a:r>
              <a:rPr lang="ar-SA" sz="2800" dirty="0">
                <a:latin typeface="Times New Roman" panose="02020603050405020304" pitchFamily="18" charset="0"/>
                <a:ea typeface="Times New Roman" panose="02020603050405020304" pitchFamily="18" charset="0"/>
                <a:cs typeface="B Nazanin" panose="00000400000000000000" pitchFamily="2" charset="-78"/>
              </a:rPr>
              <a:t> را</a:t>
            </a:r>
            <a:r>
              <a:rPr lang="ar-SA" sz="2800" dirty="0">
                <a:latin typeface="Calibri" panose="020F0502020204030204" pitchFamily="34" charset="0"/>
                <a:ea typeface="Times New Roman" panose="02020603050405020304" pitchFamily="18" charset="0"/>
                <a:cs typeface="B Nazanin" panose="00000400000000000000" pitchFamily="2" charset="-78"/>
              </a:rPr>
              <a:t> </a:t>
            </a:r>
            <a:r>
              <a:rPr lang="ar-SA" sz="2800" dirty="0">
                <a:latin typeface="Times New Roman" panose="02020603050405020304" pitchFamily="18" charset="0"/>
                <a:ea typeface="Times New Roman" panose="02020603050405020304" pitchFamily="18" charset="0"/>
                <a:cs typeface="B Nazanin" panose="00000400000000000000" pitchFamily="2" charset="-78"/>
              </a:rPr>
              <a:t>"</a:t>
            </a:r>
            <a:r>
              <a:rPr lang="ar-SA" sz="2800" b="1" dirty="0">
                <a:latin typeface="Times New Roman" panose="02020603050405020304" pitchFamily="18" charset="0"/>
                <a:ea typeface="Times New Roman" panose="02020603050405020304" pitchFamily="18" charset="0"/>
                <a:cs typeface="B Nazanin" panose="00000400000000000000" pitchFamily="2" charset="-78"/>
              </a:rPr>
              <a:t>مرض موت</a:t>
            </a:r>
            <a:r>
              <a:rPr lang="ar-SA" sz="2800" dirty="0">
                <a:latin typeface="Times New Roman" panose="02020603050405020304" pitchFamily="18" charset="0"/>
                <a:ea typeface="Times New Roman" panose="02020603050405020304" pitchFamily="18" charset="0"/>
                <a:cs typeface="B Nazanin" panose="00000400000000000000" pitchFamily="2" charset="-78"/>
              </a:rPr>
              <a:t> یا</a:t>
            </a:r>
            <a:r>
              <a:rPr lang="ar-SA" sz="2800" dirty="0">
                <a:latin typeface="Calibri" panose="020F0502020204030204" pitchFamily="34" charset="0"/>
                <a:ea typeface="Times New Roman" panose="02020603050405020304" pitchFamily="18" charset="0"/>
                <a:cs typeface="B Nazanin" panose="00000400000000000000" pitchFamily="2" charset="-78"/>
              </a:rPr>
              <a:t> </a:t>
            </a:r>
            <a:r>
              <a:rPr lang="ar-SA" sz="2800" dirty="0">
                <a:latin typeface="Times New Roman" panose="02020603050405020304" pitchFamily="18" charset="0"/>
                <a:ea typeface="Times New Roman" panose="02020603050405020304" pitchFamily="18" charset="0"/>
                <a:cs typeface="B Nazanin" panose="00000400000000000000" pitchFamily="2" charset="-78"/>
              </a:rPr>
              <a:t>"</a:t>
            </a:r>
            <a:r>
              <a:rPr lang="ar-SA" sz="2800" b="1" dirty="0">
                <a:latin typeface="Times New Roman" panose="02020603050405020304" pitchFamily="18" charset="0"/>
                <a:ea typeface="Times New Roman" panose="02020603050405020304" pitchFamily="18" charset="0"/>
                <a:cs typeface="B Nazanin" panose="00000400000000000000" pitchFamily="2" charset="-78"/>
              </a:rPr>
              <a:t>مرگامرگی "</a:t>
            </a:r>
            <a:r>
              <a:rPr lang="ar-SA" sz="2800" dirty="0">
                <a:latin typeface="Times New Roman" panose="02020603050405020304" pitchFamily="18" charset="0"/>
                <a:ea typeface="Times New Roman" panose="02020603050405020304" pitchFamily="18" charset="0"/>
                <a:cs typeface="B Nazanin" panose="00000400000000000000" pitchFamily="2" charset="-78"/>
              </a:rPr>
              <a:t>نامیده اند. وبا از خصوصیات سرزمین‌های عقب‌‌‌‌‌‌‌‌‌افتاده و از عوامل عقب‌‌‌‌‌‌‌‌‌ماندگی است. از جهتی زاده‌‌‌‌‌‌‌‌‌ی فقر است و از جهتی موجد فقر، قحطی می‌‌‌‌‌‌‌‌‌آورد و به دنبال قحطی می‌‌‌‌‌‌‌‌‌آید. معمولاً دامن گیر مردمی است که از وسایل مقدماتی بهداشت و تأمین اجتماعی برخوردار نیستند. </a:t>
            </a:r>
            <a:endParaRPr lang="en-US" sz="2800" dirty="0">
              <a:latin typeface="Calibri" panose="020F0502020204030204" pitchFamily="34" charset="0"/>
              <a:ea typeface="Calibri" panose="020F0502020204030204" pitchFamily="34" charset="0"/>
              <a:cs typeface="B Nazanin" panose="00000400000000000000" pitchFamily="2" charset="-78"/>
            </a:endParaRPr>
          </a:p>
          <a:p>
            <a:pPr>
              <a:lnSpc>
                <a:spcPct val="107000"/>
              </a:lnSpc>
              <a:spcAft>
                <a:spcPts val="800"/>
              </a:spcAft>
            </a:pPr>
            <a:r>
              <a:rPr lang="ar-SA" sz="2800" dirty="0">
                <a:latin typeface="Times New Roman" panose="02020603050405020304" pitchFamily="18" charset="0"/>
                <a:ea typeface="Times New Roman" panose="02020603050405020304" pitchFamily="18" charset="0"/>
                <a:cs typeface="B Nazanin" panose="00000400000000000000" pitchFamily="2" charset="-78"/>
              </a:rPr>
              <a:t>بیماری وبا که در انگلیسی </a:t>
            </a:r>
            <a:r>
              <a:rPr lang="en-US" sz="2800" dirty="0">
                <a:latin typeface="Times New Roman" panose="02020603050405020304" pitchFamily="18" charset="0"/>
                <a:ea typeface="Times New Roman" panose="02020603050405020304" pitchFamily="18" charset="0"/>
                <a:cs typeface="B Nazanin" panose="00000400000000000000" pitchFamily="2" charset="-78"/>
              </a:rPr>
              <a:t>cholera </a:t>
            </a:r>
            <a:r>
              <a:rPr lang="ar-SA" sz="2800" dirty="0">
                <a:latin typeface="Times New Roman" panose="02020603050405020304" pitchFamily="18" charset="0"/>
                <a:ea typeface="Times New Roman" panose="02020603050405020304" pitchFamily="18" charset="0"/>
                <a:cs typeface="B Nazanin" panose="00000400000000000000" pitchFamily="2" charset="-78"/>
              </a:rPr>
              <a:t>خوانده می‌شود از واژه یونانی</a:t>
            </a:r>
            <a:r>
              <a:rPr lang="en-US" sz="2800" dirty="0">
                <a:latin typeface="Times New Roman" panose="02020603050405020304" pitchFamily="18" charset="0"/>
                <a:ea typeface="Times New Roman" panose="02020603050405020304" pitchFamily="18" charset="0"/>
                <a:cs typeface="B Nazanin" panose="00000400000000000000" pitchFamily="2" charset="-78"/>
              </a:rPr>
              <a:t> </a:t>
            </a:r>
            <a:r>
              <a:rPr lang="en-US" sz="2800" dirty="0" err="1">
                <a:latin typeface="Times New Roman" panose="02020603050405020304" pitchFamily="18" charset="0"/>
                <a:ea typeface="Times New Roman" panose="02020603050405020304" pitchFamily="18" charset="0"/>
                <a:cs typeface="B Nazanin" panose="00000400000000000000" pitchFamily="2" charset="-78"/>
              </a:rPr>
              <a:t>kholera</a:t>
            </a:r>
            <a:r>
              <a:rPr lang="en-US" sz="2800" dirty="0">
                <a:latin typeface="Times New Roman" panose="02020603050405020304" pitchFamily="18" charset="0"/>
                <a:ea typeface="Times New Roman" panose="02020603050405020304" pitchFamily="18" charset="0"/>
                <a:cs typeface="B Nazanin" panose="00000400000000000000" pitchFamily="2" charset="-78"/>
              </a:rPr>
              <a:t> </a:t>
            </a:r>
            <a:r>
              <a:rPr lang="ar-SA" sz="2800" dirty="0">
                <a:latin typeface="Times New Roman" panose="02020603050405020304" pitchFamily="18" charset="0"/>
                <a:ea typeface="Times New Roman" panose="02020603050405020304" pitchFamily="18" charset="0"/>
                <a:cs typeface="B Nazanin" panose="00000400000000000000" pitchFamily="2" charset="-78"/>
              </a:rPr>
              <a:t>به معنی صفرا مشتق شده است</a:t>
            </a:r>
            <a:r>
              <a:rPr lang="en-US" sz="2800" dirty="0">
                <a:latin typeface="Times New Roman" panose="02020603050405020304" pitchFamily="18" charset="0"/>
                <a:ea typeface="Times New Roman" panose="02020603050405020304" pitchFamily="18" charset="0"/>
                <a:cs typeface="B Nazanin" panose="00000400000000000000" pitchFamily="2" charset="-78"/>
              </a:rPr>
              <a:t>. </a:t>
            </a:r>
            <a:r>
              <a:rPr lang="ar-SA" sz="2800" dirty="0">
                <a:latin typeface="Times New Roman" panose="02020603050405020304" pitchFamily="18" charset="0"/>
                <a:ea typeface="Times New Roman" panose="02020603050405020304" pitchFamily="18" charset="0"/>
                <a:cs typeface="B Nazanin" panose="00000400000000000000" pitchFamily="2" charset="-78"/>
              </a:rPr>
              <a:t>گمان می‌رود که منشأ باستانی این بیماری از هند و دلتاهای رود گنگ </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باشد</a:t>
            </a:r>
            <a:r>
              <a:rPr lang="fa-IR" sz="2800" dirty="0">
                <a:latin typeface="Times New Roman" panose="02020603050405020304" pitchFamily="18" charset="0"/>
                <a:ea typeface="Times New Roman" panose="02020603050405020304" pitchFamily="18" charset="0"/>
                <a:cs typeface="B Nazanin" panose="00000400000000000000" pitchFamily="2" charset="-78"/>
              </a:rPr>
              <a:t>.</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شرایط </a:t>
            </a:r>
            <a:r>
              <a:rPr lang="ar-SA" sz="2800" dirty="0">
                <a:latin typeface="Times New Roman" panose="02020603050405020304" pitchFamily="18" charset="0"/>
                <a:ea typeface="Times New Roman" panose="02020603050405020304" pitchFamily="18" charset="0"/>
                <a:cs typeface="B Nazanin" panose="00000400000000000000" pitchFamily="2" charset="-78"/>
              </a:rPr>
              <a:t>بهداشتی بد در آنجا و استفاده از آب استخرهای آلوده‌ای که آب در آنها ساکن بود، باعث شد که از عهد باستان، موارد این بیماری در هند رایج شود</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a:t>
            </a:r>
            <a:endParaRPr lang="fa-IR" sz="2800" dirty="0" smtClean="0">
              <a:latin typeface="Times New Roman" panose="02020603050405020304" pitchFamily="18" charset="0"/>
              <a:ea typeface="Times New Roman" panose="02020603050405020304" pitchFamily="18" charset="0"/>
              <a:cs typeface="B Nazanin" panose="00000400000000000000" pitchFamily="2" charset="-78"/>
            </a:endParaRPr>
          </a:p>
          <a:p>
            <a:pPr>
              <a:lnSpc>
                <a:spcPct val="107000"/>
              </a:lnSpc>
              <a:spcAft>
                <a:spcPts val="800"/>
              </a:spcAft>
            </a:pPr>
            <a:r>
              <a:rPr lang="ar-SA" sz="2400" b="1" dirty="0">
                <a:cs typeface="B Nazanin" panose="00000400000000000000" pitchFamily="2" charset="-78"/>
              </a:rPr>
              <a:t>رابرت کخ</a:t>
            </a:r>
            <a:r>
              <a:rPr lang="en-US" sz="2400" dirty="0">
                <a:cs typeface="B Nazanin" panose="00000400000000000000" pitchFamily="2" charset="-78"/>
              </a:rPr>
              <a:t>-</a:t>
            </a:r>
            <a:r>
              <a:rPr lang="ar-SA" sz="2600" dirty="0">
                <a:cs typeface="B Nazanin" panose="00000400000000000000" pitchFamily="2" charset="-78"/>
              </a:rPr>
              <a:t>پزشک آلمانی- برای اولین بار در سال </a:t>
            </a:r>
            <a:r>
              <a:rPr lang="fa-IR" sz="2600" dirty="0">
                <a:cs typeface="B Nazanin" panose="00000400000000000000" pitchFamily="2" charset="-78"/>
              </a:rPr>
              <a:t>۱۸۸۳</a:t>
            </a:r>
            <a:r>
              <a:rPr lang="ar-SA" sz="2600" dirty="0">
                <a:cs typeface="B Nazanin" panose="00000400000000000000" pitchFamily="2" charset="-78"/>
              </a:rPr>
              <a:t> میلادی باکتری وبا را شناسایی کرد. این باکتری، سی سال پیش از آن، بدست کالبدشناس </a:t>
            </a:r>
            <a:r>
              <a:rPr lang="ar-SA" sz="2600" dirty="0" smtClean="0">
                <a:cs typeface="B Nazanin" panose="00000400000000000000" pitchFamily="2" charset="-78"/>
              </a:rPr>
              <a:t>ایتالیایی</a:t>
            </a:r>
            <a:r>
              <a:rPr lang="fa-IR" sz="2600" dirty="0" smtClean="0">
                <a:cs typeface="B Nazanin" panose="00000400000000000000" pitchFamily="2" charset="-78"/>
              </a:rPr>
              <a:t>"</a:t>
            </a:r>
            <a:r>
              <a:rPr lang="ar-SA" sz="2600" dirty="0" smtClean="0">
                <a:cs typeface="B Nazanin" panose="00000400000000000000" pitchFamily="2" charset="-78"/>
              </a:rPr>
              <a:t> </a:t>
            </a:r>
            <a:r>
              <a:rPr lang="ar-SA" sz="2600" dirty="0">
                <a:cs typeface="B Nazanin" panose="00000400000000000000" pitchFamily="2" charset="-78"/>
              </a:rPr>
              <a:t>فیلیپ </a:t>
            </a:r>
            <a:r>
              <a:rPr lang="ar-SA" sz="2600" dirty="0" smtClean="0">
                <a:cs typeface="B Nazanin" panose="00000400000000000000" pitchFamily="2" charset="-78"/>
              </a:rPr>
              <a:t>پاسینی</a:t>
            </a:r>
            <a:r>
              <a:rPr lang="fa-IR" sz="2600" dirty="0" smtClean="0">
                <a:cs typeface="B Nazanin" panose="00000400000000000000" pitchFamily="2" charset="-78"/>
              </a:rPr>
              <a:t>"</a:t>
            </a:r>
            <a:r>
              <a:rPr lang="ar-SA" sz="2600" dirty="0" smtClean="0">
                <a:cs typeface="B Nazanin" panose="00000400000000000000" pitchFamily="2" charset="-78"/>
              </a:rPr>
              <a:t> شناسایی </a:t>
            </a:r>
            <a:r>
              <a:rPr lang="ar-SA" sz="2600" dirty="0">
                <a:cs typeface="B Nazanin" panose="00000400000000000000" pitchFamily="2" charset="-78"/>
              </a:rPr>
              <a:t>شده بود ولی نتایج کارهای وی ناشناخته بود</a:t>
            </a:r>
            <a:r>
              <a:rPr lang="en-US" sz="2600" dirty="0">
                <a:cs typeface="B Nazanin" panose="00000400000000000000" pitchFamily="2" charset="-78"/>
              </a:rPr>
              <a:t>.</a:t>
            </a:r>
          </a:p>
          <a:p>
            <a:pPr>
              <a:lnSpc>
                <a:spcPct val="107000"/>
              </a:lnSpc>
              <a:spcAft>
                <a:spcPts val="800"/>
              </a:spcAft>
            </a:pPr>
            <a:endParaRPr lang="en-US" sz="28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049665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24417" y="0"/>
            <a:ext cx="10972800" cy="642938"/>
          </a:xfrm>
        </p:spPr>
        <p:txBody>
          <a:bodyPr/>
          <a:lstStyle/>
          <a:p>
            <a:pPr algn="ctr">
              <a:defRPr/>
            </a:pPr>
            <a:r>
              <a:rPr lang="fa-IR" sz="2800" dirty="0">
                <a:solidFill>
                  <a:srgbClr val="FF0000"/>
                </a:solidFill>
                <a:cs typeface="B Titr" pitchFamily="2" charset="-78"/>
              </a:rPr>
              <a:t>آنتی بیوتیک های توصیه شده برای درمان مبتلایان به </a:t>
            </a:r>
            <a:r>
              <a:rPr lang="fa-IR" sz="2800" dirty="0" smtClean="0">
                <a:solidFill>
                  <a:srgbClr val="FF0000"/>
                </a:solidFill>
                <a:cs typeface="B Titr" pitchFamily="2" charset="-78"/>
              </a:rPr>
              <a:t>وبا 1403</a:t>
            </a:r>
            <a:endParaRPr lang="en-US" sz="2800" dirty="0">
              <a:solidFill>
                <a:srgbClr val="FF0000"/>
              </a:solidFill>
              <a:cs typeface="B Titr" pitchFamily="2" charset="-78"/>
            </a:endParaRPr>
          </a:p>
        </p:txBody>
      </p:sp>
      <p:graphicFrame>
        <p:nvGraphicFramePr>
          <p:cNvPr id="22574" name="Group 46"/>
          <p:cNvGraphicFramePr>
            <a:graphicFrameLocks noGrp="1"/>
          </p:cNvGraphicFramePr>
          <p:nvPr>
            <p:ph type="tbl" idx="1"/>
            <p:extLst>
              <p:ext uri="{D42A27DB-BD31-4B8C-83A1-F6EECF244321}">
                <p14:modId xmlns:p14="http://schemas.microsoft.com/office/powerpoint/2010/main" val="584570161"/>
              </p:ext>
            </p:extLst>
          </p:nvPr>
        </p:nvGraphicFramePr>
        <p:xfrm>
          <a:off x="740779" y="821802"/>
          <a:ext cx="10891779" cy="5000012"/>
        </p:xfrm>
        <a:graphic>
          <a:graphicData uri="http://schemas.openxmlformats.org/drawingml/2006/table">
            <a:tbl>
              <a:tblPr rtl="1"/>
              <a:tblGrid>
                <a:gridCol w="2525469">
                  <a:extLst>
                    <a:ext uri="{9D8B030D-6E8A-4147-A177-3AD203B41FA5}">
                      <a16:colId xmlns:a16="http://schemas.microsoft.com/office/drawing/2014/main" val="20000"/>
                    </a:ext>
                  </a:extLst>
                </a:gridCol>
                <a:gridCol w="5017560">
                  <a:extLst>
                    <a:ext uri="{9D8B030D-6E8A-4147-A177-3AD203B41FA5}">
                      <a16:colId xmlns:a16="http://schemas.microsoft.com/office/drawing/2014/main" val="20001"/>
                    </a:ext>
                  </a:extLst>
                </a:gridCol>
                <a:gridCol w="3348750">
                  <a:extLst>
                    <a:ext uri="{9D8B030D-6E8A-4147-A177-3AD203B41FA5}">
                      <a16:colId xmlns:a16="http://schemas.microsoft.com/office/drawing/2014/main" val="20002"/>
                    </a:ext>
                  </a:extLst>
                </a:gridCol>
              </a:tblGrid>
              <a:tr h="564936">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200" b="1" i="0" u="none" strike="noStrike" cap="none" normalizeH="0" baseline="0" dirty="0" smtClean="0">
                          <a:ln>
                            <a:noFill/>
                          </a:ln>
                          <a:solidFill>
                            <a:schemeClr val="tx1"/>
                          </a:solidFill>
                          <a:effectLst/>
                          <a:latin typeface="Tahoma" pitchFamily="34" charset="0"/>
                          <a:cs typeface="B Nazanin" pitchFamily="2" charset="-78"/>
                        </a:rPr>
                        <a:t>آنتی بیوتیک</a:t>
                      </a:r>
                      <a:endParaRPr kumimoji="0" lang="en-US" sz="2200" b="1" i="0" u="none" strike="noStrike" cap="none" normalizeH="0" baseline="0" dirty="0" smtClean="0">
                        <a:ln>
                          <a:noFill/>
                        </a:ln>
                        <a:solidFill>
                          <a:schemeClr val="tx1"/>
                        </a:solidFill>
                        <a:effectLst/>
                        <a:latin typeface="Tahoma" pitchFamily="34" charset="0"/>
                        <a:cs typeface="B Nazanin" pitchFamily="2" charset="-78"/>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200" b="1" i="0" u="none" strike="noStrike" cap="none" normalizeH="0" baseline="0" dirty="0" smtClean="0">
                          <a:ln>
                            <a:noFill/>
                          </a:ln>
                          <a:solidFill>
                            <a:schemeClr val="tx1"/>
                          </a:solidFill>
                          <a:effectLst/>
                          <a:latin typeface="Tahoma" pitchFamily="34" charset="0"/>
                          <a:cs typeface="B Nazanin" pitchFamily="2" charset="-78"/>
                        </a:rPr>
                        <a:t>کودکان كمتر از 8 سال </a:t>
                      </a:r>
                      <a:endParaRPr kumimoji="0" lang="en-US" sz="2200" b="1" i="0" u="none" strike="noStrike" cap="none" normalizeH="0" baseline="0" dirty="0" smtClean="0">
                        <a:ln>
                          <a:noFill/>
                        </a:ln>
                        <a:solidFill>
                          <a:schemeClr val="tx1"/>
                        </a:solidFill>
                        <a:effectLst/>
                        <a:latin typeface="Tahoma" pitchFamily="34"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200" b="1" i="0" u="none" strike="noStrike" cap="none" normalizeH="0" baseline="0" dirty="0" smtClean="0">
                          <a:ln>
                            <a:noFill/>
                          </a:ln>
                          <a:solidFill>
                            <a:schemeClr val="tx1"/>
                          </a:solidFill>
                          <a:effectLst/>
                          <a:latin typeface="Tahoma" pitchFamily="34" charset="0"/>
                          <a:cs typeface="B Nazanin" pitchFamily="2" charset="-78"/>
                        </a:rPr>
                        <a:t>بزرگسالان</a:t>
                      </a:r>
                      <a:endParaRPr kumimoji="0" lang="en-US" sz="2200" b="1" i="0" u="none" strike="noStrike" cap="none" normalizeH="0" baseline="0" dirty="0" smtClean="0">
                        <a:ln>
                          <a:noFill/>
                        </a:ln>
                        <a:solidFill>
                          <a:schemeClr val="tx1"/>
                        </a:solidFill>
                        <a:effectLst/>
                        <a:latin typeface="Tahoma" pitchFamily="34"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85567">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سيپروفلوكساسين</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rtl="1"/>
                      <a:r>
                        <a:rPr lang="en-US" sz="2000" b="1" i="0" u="none" strike="noStrike" baseline="0" dirty="0" smtClean="0">
                          <a:latin typeface="TimesNewRoman,Bold"/>
                        </a:rPr>
                        <a:t>mg/kg   single dose</a:t>
                      </a:r>
                      <a:r>
                        <a:rPr lang="fa-IR" sz="2000" b="1" i="0" u="none" strike="noStrike" baseline="0" dirty="0" smtClean="0">
                          <a:latin typeface="TimesNewRoman,Bold"/>
                        </a:rPr>
                        <a:t> 20</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250 ميلي‌گرم دو بار در روز به مدت 3 روز يا يك گرم به صورت تك دوز </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gridSpan="3">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endParaRPr kumimoji="0" lang="fa-IR" sz="2000" b="1" i="0" u="none" strike="noStrike" cap="none" normalizeH="0" baseline="0" dirty="0" smtClean="0">
                        <a:ln>
                          <a:noFill/>
                        </a:ln>
                        <a:solidFill>
                          <a:schemeClr val="tx1"/>
                        </a:solidFill>
                        <a:effectLst/>
                        <a:latin typeface="Arial" pitchFamily="34" charset="0"/>
                        <a:cs typeface="B Nazanin" pitchFamily="2" charset="-78"/>
                      </a:endParaRPr>
                    </a:p>
                  </a:txBody>
                  <a:tcPr marL="121920" marR="1219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8797">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اریترومایسین</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1" i="0" u="none" strike="noStrike" cap="none" normalizeH="0" baseline="0" dirty="0" smtClean="0">
                          <a:ln>
                            <a:noFill/>
                          </a:ln>
                          <a:solidFill>
                            <a:schemeClr val="tx1"/>
                          </a:solidFill>
                          <a:effectLst/>
                          <a:latin typeface="Georgia" pitchFamily="18" charset="0"/>
                          <a:cs typeface="B Nazanin" pitchFamily="2" charset="-78"/>
                        </a:rPr>
                        <a:t>10mg/kg/dose</a:t>
                      </a:r>
                      <a:r>
                        <a:rPr kumimoji="0" lang="fa-IR" sz="2000" b="1" i="0" u="none" strike="noStrike" cap="none" normalizeH="0" baseline="0" dirty="0" smtClean="0">
                          <a:ln>
                            <a:noFill/>
                          </a:ln>
                          <a:solidFill>
                            <a:schemeClr val="tx1"/>
                          </a:solidFill>
                          <a:effectLst/>
                          <a:latin typeface="Georgia" pitchFamily="18" charset="0"/>
                          <a:cs typeface="B Nazanin" pitchFamily="2" charset="-78"/>
                        </a:rPr>
                        <a:t> چهار بار در روزبه مدت 3 روز</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400ميلي گرم 4 بار در روز به مدت 3 روز</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25807">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آزيترومايسين</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1" i="0" u="none" strike="noStrike" cap="none" normalizeH="0" baseline="0" dirty="0" smtClean="0">
                          <a:ln>
                            <a:noFill/>
                          </a:ln>
                          <a:solidFill>
                            <a:schemeClr val="tx1"/>
                          </a:solidFill>
                          <a:effectLst/>
                          <a:latin typeface="Georgia" pitchFamily="18" charset="0"/>
                          <a:cs typeface="B Nazanin" pitchFamily="2" charset="-78"/>
                        </a:rPr>
                        <a:t>20mg/kg/dose</a:t>
                      </a:r>
                      <a:r>
                        <a:rPr kumimoji="0" lang="fa-IR" sz="2000" b="1" i="0" u="none" strike="noStrike" cap="none" normalizeH="0" baseline="0" dirty="0" smtClean="0">
                          <a:ln>
                            <a:noFill/>
                          </a:ln>
                          <a:solidFill>
                            <a:schemeClr val="tx1"/>
                          </a:solidFill>
                          <a:effectLst/>
                          <a:latin typeface="Georgia" pitchFamily="18" charset="0"/>
                          <a:cs typeface="B Nazanin" pitchFamily="2" charset="-78"/>
                        </a:rPr>
                        <a:t> دوز واحد</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1 گرم دوز واحد</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85567">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آمپي سيلين</a:t>
                      </a:r>
                      <a:endParaRPr kumimoji="0" lang="en-US" sz="2000" b="1" i="0" u="none" strike="noStrike" cap="none" normalizeH="0" baseline="0" dirty="0" smtClean="0">
                        <a:ln>
                          <a:noFill/>
                        </a:ln>
                        <a:solidFill>
                          <a:schemeClr val="tx1"/>
                        </a:solidFill>
                        <a:effectLst/>
                        <a:latin typeface="Arial" pitchFamily="34" charset="0"/>
                        <a:cs typeface="B Nazanin" pitchFamily="2" charset="-78"/>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1" i="0" u="none" strike="noStrike" cap="none" normalizeH="0" baseline="0" dirty="0" smtClean="0">
                          <a:ln>
                            <a:noFill/>
                          </a:ln>
                          <a:solidFill>
                            <a:schemeClr val="tx1"/>
                          </a:solidFill>
                          <a:effectLst/>
                          <a:latin typeface="Georgia" pitchFamily="18" charset="0"/>
                          <a:cs typeface="B Nazanin" pitchFamily="2" charset="-78"/>
                        </a:rPr>
                        <a:t>12.5mg/kg/dose </a:t>
                      </a:r>
                      <a:r>
                        <a:rPr kumimoji="0" lang="fa-IR" sz="2000" b="1" i="0" u="none" strike="noStrike" cap="none" normalizeH="0" baseline="0" dirty="0" smtClean="0">
                          <a:ln>
                            <a:noFill/>
                          </a:ln>
                          <a:solidFill>
                            <a:schemeClr val="tx1"/>
                          </a:solidFill>
                          <a:effectLst/>
                          <a:latin typeface="Georgia" pitchFamily="18" charset="0"/>
                          <a:cs typeface="B Nazanin" pitchFamily="2" charset="-78"/>
                        </a:rPr>
                        <a:t>چهار بار در روز </a:t>
                      </a:r>
                      <a:r>
                        <a:rPr kumimoji="0" lang="fa-IR" sz="2000" b="1" i="0" u="none" strike="noStrike" cap="none" normalizeH="0" baseline="0" dirty="0" err="1" smtClean="0">
                          <a:ln>
                            <a:noFill/>
                          </a:ln>
                          <a:solidFill>
                            <a:schemeClr val="tx1"/>
                          </a:solidFill>
                          <a:effectLst/>
                          <a:latin typeface="Georgia" pitchFamily="18" charset="0"/>
                          <a:cs typeface="B Nazanin" pitchFamily="2" charset="-78"/>
                        </a:rPr>
                        <a:t>براي</a:t>
                      </a:r>
                      <a:r>
                        <a:rPr kumimoji="0" lang="fa-IR" sz="2000" b="1" i="0" u="none" strike="noStrike" cap="none" normalizeH="0" baseline="0" dirty="0" smtClean="0">
                          <a:ln>
                            <a:noFill/>
                          </a:ln>
                          <a:solidFill>
                            <a:schemeClr val="tx1"/>
                          </a:solidFill>
                          <a:effectLst/>
                          <a:latin typeface="Georgia" pitchFamily="18" charset="0"/>
                          <a:cs typeface="B Nazanin" pitchFamily="2" charset="-78"/>
                        </a:rPr>
                        <a:t> 3روز</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500 ميلي‌گرم 4 بار در روز براي 3 روز</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01076">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تتراسایکلین</a:t>
                      </a:r>
                      <a:endParaRPr kumimoji="0" lang="en-US" sz="2000" b="1" i="0" u="none" strike="noStrike" cap="none" normalizeH="0" baseline="0" dirty="0" smtClean="0">
                        <a:ln>
                          <a:noFill/>
                        </a:ln>
                        <a:solidFill>
                          <a:schemeClr val="tx1"/>
                        </a:solidFill>
                        <a:effectLst/>
                        <a:latin typeface="Arial" pitchFamily="34" charset="0"/>
                        <a:cs typeface="B Nazanin" pitchFamily="2" charset="-78"/>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1" i="0" u="none" strike="noStrike" cap="none" normalizeH="0" baseline="0" dirty="0" smtClean="0">
                          <a:ln>
                            <a:noFill/>
                          </a:ln>
                          <a:solidFill>
                            <a:schemeClr val="tx1"/>
                          </a:solidFill>
                          <a:effectLst/>
                          <a:latin typeface="Georgia" pitchFamily="18" charset="0"/>
                          <a:cs typeface="B Nazanin" pitchFamily="2" charset="-78"/>
                        </a:rPr>
                        <a:t>50mg/kg/day</a:t>
                      </a:r>
                      <a:r>
                        <a:rPr kumimoji="0" lang="fa-IR" sz="2000" b="1" i="0" u="none" strike="noStrike" cap="none" normalizeH="0" baseline="0" dirty="0" smtClean="0">
                          <a:ln>
                            <a:noFill/>
                          </a:ln>
                          <a:solidFill>
                            <a:schemeClr val="tx1"/>
                          </a:solidFill>
                          <a:effectLst/>
                          <a:latin typeface="Georgia" pitchFamily="18" charset="0"/>
                          <a:cs typeface="B Nazanin" pitchFamily="2" charset="-78"/>
                        </a:rPr>
                        <a:t> در 4دزمنقسم برای 3روز ،حداکثر 2گرم در روز</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701076">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Arial" pitchFamily="34" charset="0"/>
                          <a:cs typeface="B Nazanin" pitchFamily="2" charset="-78"/>
                        </a:rPr>
                        <a:t>داکسی سایکلین</a:t>
                      </a:r>
                      <a:endParaRPr kumimoji="0" lang="en-US" sz="2000" b="1" i="0" u="none" strike="noStrike" cap="none" normalizeH="0" baseline="0" dirty="0" smtClean="0">
                        <a:ln>
                          <a:noFill/>
                        </a:ln>
                        <a:solidFill>
                          <a:schemeClr val="tx1"/>
                        </a:solidFill>
                        <a:effectLst/>
                        <a:latin typeface="Arial" pitchFamily="34" charset="0"/>
                        <a:cs typeface="B Nazanin" pitchFamily="2" charset="-78"/>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fa-IR" sz="2000" b="1" i="0" u="none" strike="noStrike" cap="none" normalizeH="0" baseline="0" dirty="0" smtClean="0">
                          <a:ln>
                            <a:noFill/>
                          </a:ln>
                          <a:solidFill>
                            <a:schemeClr val="tx1"/>
                          </a:solidFill>
                          <a:effectLst/>
                          <a:latin typeface="Georgia" pitchFamily="18" charset="0"/>
                          <a:cs typeface="B Nazanin" pitchFamily="2" charset="-78"/>
                        </a:rPr>
                        <a:t>......................</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120000"/>
                        <a:buFontTx/>
                        <a:buNone/>
                        <a:tabLst/>
                      </a:pPr>
                      <a:r>
                        <a:rPr kumimoji="0" lang="en-US" sz="2000" b="1" i="0" u="none" strike="noStrike" cap="none" normalizeH="0" baseline="0" dirty="0" smtClean="0">
                          <a:ln>
                            <a:noFill/>
                          </a:ln>
                          <a:solidFill>
                            <a:schemeClr val="tx1"/>
                          </a:solidFill>
                          <a:effectLst/>
                          <a:latin typeface="Georgia" pitchFamily="18" charset="0"/>
                          <a:cs typeface="B Nazanin" pitchFamily="2" charset="-78"/>
                        </a:rPr>
                        <a:t>5mg/kg/single dose</a:t>
                      </a:r>
                      <a:r>
                        <a:rPr kumimoji="0" lang="fa-IR" sz="2000" b="1" i="0" u="none" strike="noStrike" cap="none" normalizeH="0" baseline="0" dirty="0" smtClean="0">
                          <a:ln>
                            <a:noFill/>
                          </a:ln>
                          <a:solidFill>
                            <a:schemeClr val="tx1"/>
                          </a:solidFill>
                          <a:effectLst/>
                          <a:latin typeface="Georgia" pitchFamily="18" charset="0"/>
                          <a:cs typeface="B Nazanin" pitchFamily="2" charset="-78"/>
                        </a:rPr>
                        <a:t> حداکثر300میلیگرم روزانه </a:t>
                      </a:r>
                      <a:endParaRPr kumimoji="0" lang="en-US" sz="2000" b="1" i="0" u="none" strike="noStrike" cap="none" normalizeH="0" baseline="0" dirty="0" smtClean="0">
                        <a:ln>
                          <a:noFill/>
                        </a:ln>
                        <a:solidFill>
                          <a:schemeClr val="tx1"/>
                        </a:solidFill>
                        <a:effectLst/>
                        <a:latin typeface="Georgia" pitchFamily="18" charset="0"/>
                        <a:cs typeface="B Nazanin" pitchFamily="2" charset="-78"/>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1" y="324853"/>
            <a:ext cx="11249526" cy="5632311"/>
          </a:xfrm>
          <a:prstGeom prst="rect">
            <a:avLst/>
          </a:prstGeom>
        </p:spPr>
        <p:txBody>
          <a:bodyPr wrap="square">
            <a:spAutoFit/>
          </a:bodyPr>
          <a:lstStyle/>
          <a:p>
            <a:pPr>
              <a:lnSpc>
                <a:spcPct val="150000"/>
              </a:lnSpc>
            </a:pPr>
            <a:r>
              <a:rPr lang="fa-IR" sz="2800" b="1" dirty="0">
                <a:solidFill>
                  <a:srgbClr val="FF0000"/>
                </a:solidFill>
                <a:cs typeface="B Nazanin" pitchFamily="2" charset="-78"/>
              </a:rPr>
              <a:t>اقدامات مورد نياز</a:t>
            </a:r>
          </a:p>
          <a:p>
            <a:pPr>
              <a:lnSpc>
                <a:spcPct val="150000"/>
              </a:lnSpc>
            </a:pPr>
            <a:r>
              <a:rPr lang="fa-IR" sz="2800" b="1" dirty="0">
                <a:solidFill>
                  <a:srgbClr val="FF0000"/>
                </a:solidFill>
                <a:cs typeface="B Nazanin" pitchFamily="2" charset="-78"/>
              </a:rPr>
              <a:t>الف- درماني</a:t>
            </a:r>
          </a:p>
          <a:p>
            <a:pPr marL="342900" indent="-342900">
              <a:lnSpc>
                <a:spcPct val="150000"/>
              </a:lnSpc>
              <a:buClr>
                <a:srgbClr val="FF0000"/>
              </a:buClr>
              <a:buFont typeface="Arial" panose="020B0604020202020204" pitchFamily="34" charset="0"/>
              <a:buChar char="•"/>
            </a:pPr>
            <a:r>
              <a:rPr lang="fa-IR" sz="2400" b="1" dirty="0">
                <a:cs typeface="B Nazanin" pitchFamily="2" charset="-78"/>
              </a:rPr>
              <a:t>ارزيابي بيمار از نظر تعيين درجه كم </a:t>
            </a:r>
            <a:r>
              <a:rPr lang="fa-IR" sz="2400" b="1" dirty="0" smtClean="0">
                <a:cs typeface="B Nazanin" pitchFamily="2" charset="-78"/>
              </a:rPr>
              <a:t>آبي.</a:t>
            </a:r>
            <a:endParaRPr lang="fa-IR" sz="2400" b="1" dirty="0">
              <a:cs typeface="B Nazanin" pitchFamily="2" charset="-78"/>
            </a:endParaRPr>
          </a:p>
          <a:p>
            <a:pPr marL="342900" indent="-342900">
              <a:lnSpc>
                <a:spcPct val="150000"/>
              </a:lnSpc>
              <a:buClr>
                <a:srgbClr val="FF0000"/>
              </a:buClr>
              <a:buFont typeface="Arial" panose="020B0604020202020204" pitchFamily="34" charset="0"/>
              <a:buChar char="•"/>
            </a:pPr>
            <a:r>
              <a:rPr lang="fa-IR" sz="2400" b="1" dirty="0">
                <a:cs typeface="B Nazanin" pitchFamily="2" charset="-78"/>
              </a:rPr>
              <a:t>هيدراتاسيون و جبران كم آبي بيمار. </a:t>
            </a:r>
          </a:p>
          <a:p>
            <a:pPr marL="342900" indent="-342900">
              <a:lnSpc>
                <a:spcPct val="150000"/>
              </a:lnSpc>
              <a:buClr>
                <a:srgbClr val="FF0000"/>
              </a:buClr>
              <a:buFont typeface="Arial" panose="020B0604020202020204" pitchFamily="34" charset="0"/>
              <a:buChar char="•"/>
            </a:pPr>
            <a:r>
              <a:rPr lang="fa-IR" sz="2400" b="1" dirty="0" smtClean="0">
                <a:cs typeface="B Nazanin" pitchFamily="2" charset="-78"/>
              </a:rPr>
              <a:t>تجويز </a:t>
            </a:r>
            <a:r>
              <a:rPr lang="fa-IR" sz="2400" b="1" dirty="0">
                <a:cs typeface="B Nazanin" pitchFamily="2" charset="-78"/>
              </a:rPr>
              <a:t>آنتي بيوتيك خوراكي </a:t>
            </a:r>
            <a:r>
              <a:rPr lang="fa-IR" sz="2400" b="1" dirty="0" smtClean="0">
                <a:cs typeface="B Nazanin" pitchFamily="2" charset="-78"/>
              </a:rPr>
              <a:t>درمواردشدیدبیماری</a:t>
            </a:r>
          </a:p>
          <a:p>
            <a:r>
              <a:rPr lang="fa-IR" sz="2400" b="1" dirty="0">
                <a:cs typeface="B Nazanin" panose="00000400000000000000" pitchFamily="2" charset="-78"/>
              </a:rPr>
              <a:t>1- درمان انتخابی برای بزرگسالان: داکسی سایکلین یا تتراسایکلین</a:t>
            </a:r>
            <a:br>
              <a:rPr lang="fa-IR" sz="2400" b="1" dirty="0">
                <a:cs typeface="B Nazanin" panose="00000400000000000000" pitchFamily="2" charset="-78"/>
              </a:rPr>
            </a:br>
            <a:r>
              <a:rPr lang="fa-IR" sz="2400" b="1" dirty="0">
                <a:cs typeface="B Nazanin" panose="00000400000000000000" pitchFamily="2" charset="-78"/>
              </a:rPr>
              <a:t>2- درمان انتخابی برای زنان باردار: آزیترومایسین یا اریترومایسین</a:t>
            </a:r>
            <a:br>
              <a:rPr lang="fa-IR" sz="2400" b="1" dirty="0">
                <a:cs typeface="B Nazanin" panose="00000400000000000000" pitchFamily="2" charset="-78"/>
              </a:rPr>
            </a:br>
            <a:r>
              <a:rPr lang="fa-IR" sz="2400" b="1" dirty="0">
                <a:cs typeface="B Nazanin" panose="00000400000000000000" pitchFamily="2" charset="-78"/>
              </a:rPr>
              <a:t>3- درمان انتخابی برای کودکان: به ترتیب اولویت عبارتند از آزیترومایسین، کوتریموکسازول و سیپروفلوکساسین</a:t>
            </a:r>
            <a:br>
              <a:rPr lang="fa-IR" sz="2400" b="1" dirty="0">
                <a:cs typeface="B Nazanin" panose="00000400000000000000" pitchFamily="2" charset="-78"/>
              </a:rPr>
            </a:br>
            <a:r>
              <a:rPr lang="fa-IR" sz="2400" b="1" dirty="0">
                <a:cs typeface="B Nazanin" panose="00000400000000000000" pitchFamily="2" charset="-78"/>
              </a:rPr>
              <a:t>در صورتی که سویه ویبریو کلرا جدا شده از بیمار به 2 داروی اول حساس باشد</a:t>
            </a:r>
            <a:br>
              <a:rPr lang="fa-IR" sz="2400" b="1" dirty="0">
                <a:cs typeface="B Nazanin" panose="00000400000000000000" pitchFamily="2" charset="-78"/>
              </a:rPr>
            </a:br>
            <a:r>
              <a:rPr lang="fa-IR" sz="2400" b="1" dirty="0">
                <a:cs typeface="B Nazanin" panose="00000400000000000000" pitchFamily="2" charset="-78"/>
              </a:rPr>
              <a:t>از سیپروفلوکساسین برای درمان کودکان استفاده نشود.</a:t>
            </a:r>
            <a:endParaRPr lang="fa-IR" sz="2400" b="1" dirty="0" smtClean="0">
              <a:cs typeface="B Nazanin" pitchFamily="2" charset="-78"/>
            </a:endParaRPr>
          </a:p>
          <a:p>
            <a:r>
              <a:rPr lang="fa-IR" sz="2400" b="1" dirty="0" smtClean="0">
                <a:cs typeface="B Nazanin" pitchFamily="2" charset="-78"/>
              </a:rPr>
              <a:t>هيچ </a:t>
            </a:r>
            <a:r>
              <a:rPr lang="fa-IR" sz="2400" b="1" dirty="0">
                <a:cs typeface="B Nazanin" pitchFamily="2" charset="-78"/>
              </a:rPr>
              <a:t>داروي كاهنده حركات روده توصيه نمي شود. </a:t>
            </a:r>
            <a:endParaRPr lang="fa-IR" sz="2400" b="1" dirty="0" smtClean="0">
              <a:cs typeface="B Nazanin" pitchFamily="2" charset="-78"/>
            </a:endParaRPr>
          </a:p>
        </p:txBody>
      </p:sp>
    </p:spTree>
    <p:extLst>
      <p:ext uri="{BB962C8B-B14F-4D97-AF65-F5344CB8AC3E}">
        <p14:creationId xmlns:p14="http://schemas.microsoft.com/office/powerpoint/2010/main" val="210697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barn(inVertical)">
                                      <p:cBhvr>
                                        <p:cTn id="18" dur="500"/>
                                        <p:tgtEl>
                                          <p:spTgt spid="5">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barn(inVertical)">
                                      <p:cBhvr>
                                        <p:cTn id="21" dur="500"/>
                                        <p:tgtEl>
                                          <p:spTgt spid="5">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barn(inVertical)">
                                      <p:cBhvr>
                                        <p:cTn id="24" dur="500"/>
                                        <p:tgtEl>
                                          <p:spTgt spid="5">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barn(inVertical)">
                                      <p:cBhvr>
                                        <p:cTn id="2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1462" y="509504"/>
            <a:ext cx="9336505" cy="5698791"/>
          </a:xfrm>
        </p:spPr>
        <p:txBody>
          <a:bodyPr/>
          <a:lstStyle/>
          <a:p>
            <a:r>
              <a:rPr lang="fa-IR" sz="2600" b="1" dirty="0" smtClean="0">
                <a:cs typeface="B Nazanin" panose="00000400000000000000" pitchFamily="2" charset="-78"/>
              </a:rPr>
              <a:t>دردرمان </a:t>
            </a:r>
            <a:r>
              <a:rPr lang="fa-IR" sz="2600" b="1" dirty="0">
                <a:cs typeface="B Nazanin" panose="00000400000000000000" pitchFamily="2" charset="-78"/>
              </a:rPr>
              <a:t>بیماران مبتلا به وبا مایع درمانی </a:t>
            </a:r>
            <a:r>
              <a:rPr lang="fa-IR" sz="2600" b="1" dirty="0" smtClean="0">
                <a:cs typeface="B Nazanin" panose="00000400000000000000" pitchFamily="2" charset="-78"/>
              </a:rPr>
              <a:t>بیشتر </a:t>
            </a:r>
            <a:r>
              <a:rPr lang="fa-IR" sz="2600" b="1" dirty="0">
                <a:cs typeface="B Nazanin" panose="00000400000000000000" pitchFamily="2" charset="-78"/>
              </a:rPr>
              <a:t>از درمان با آنتی بیوتیک اهمیت </a:t>
            </a:r>
            <a:r>
              <a:rPr lang="fa-IR" sz="2600" b="1" dirty="0" smtClean="0">
                <a:cs typeface="B Nazanin" panose="00000400000000000000" pitchFamily="2" charset="-78"/>
              </a:rPr>
              <a:t>دارد. </a:t>
            </a:r>
            <a:br>
              <a:rPr lang="fa-IR" sz="2600" b="1" dirty="0" smtClean="0">
                <a:cs typeface="B Nazanin" panose="00000400000000000000" pitchFamily="2" charset="-78"/>
              </a:rPr>
            </a:br>
            <a:r>
              <a:rPr lang="fa-IR" sz="2600" b="1" dirty="0" smtClean="0">
                <a:cs typeface="B Nazanin" panose="00000400000000000000" pitchFamily="2" charset="-78"/>
              </a:rPr>
              <a:t>آنتی </a:t>
            </a:r>
            <a:r>
              <a:rPr lang="fa-IR" sz="2600" b="1" dirty="0">
                <a:cs typeface="B Nazanin" panose="00000400000000000000" pitchFamily="2" charset="-78"/>
              </a:rPr>
              <a:t>بیوتیک </a:t>
            </a:r>
            <a:r>
              <a:rPr lang="fa-IR" sz="2600" b="1" dirty="0" smtClean="0">
                <a:cs typeface="B Nazanin" panose="00000400000000000000" pitchFamily="2" charset="-78"/>
              </a:rPr>
              <a:t>تراپی به </a:t>
            </a:r>
            <a:r>
              <a:rPr lang="fa-IR" sz="2600" b="1" dirty="0">
                <a:cs typeface="B Nazanin" panose="00000400000000000000" pitchFamily="2" charset="-78"/>
              </a:rPr>
              <a:t>هیچ عنوان جایگزین مایع درمانی </a:t>
            </a:r>
            <a:r>
              <a:rPr lang="fa-IR" sz="2600" b="1" dirty="0" smtClean="0">
                <a:cs typeface="B Nazanin" panose="00000400000000000000" pitchFamily="2" charset="-78"/>
              </a:rPr>
              <a:t>نخواهد بود.</a:t>
            </a:r>
            <a:br>
              <a:rPr lang="fa-IR" sz="2600" b="1" dirty="0" smtClean="0">
                <a:cs typeface="B Nazanin" panose="00000400000000000000" pitchFamily="2" charset="-78"/>
              </a:rPr>
            </a:br>
            <a:r>
              <a:rPr lang="en-US" sz="2600" b="1" dirty="0" smtClean="0">
                <a:cs typeface="B Nazanin" panose="00000400000000000000" pitchFamily="2" charset="-78"/>
              </a:rPr>
              <a:t> </a:t>
            </a:r>
            <a:r>
              <a:rPr lang="fa-IR" sz="2600" b="1" dirty="0">
                <a:cs typeface="B Nazanin" panose="00000400000000000000" pitchFamily="2" charset="-78"/>
              </a:rPr>
              <a:t>به طور </a:t>
            </a:r>
            <a:r>
              <a:rPr lang="fa-IR" sz="2600" b="1" dirty="0" smtClean="0">
                <a:cs typeface="B Nazanin" panose="00000400000000000000" pitchFamily="2" charset="-78"/>
              </a:rPr>
              <a:t>معمول </a:t>
            </a:r>
            <a:r>
              <a:rPr lang="fa-IR" sz="2600" b="1" dirty="0">
                <a:cs typeface="B Nazanin" panose="00000400000000000000" pitchFamily="2" charset="-78"/>
              </a:rPr>
              <a:t>بیماران مبتلا به وبا بدون </a:t>
            </a:r>
            <a:r>
              <a:rPr lang="fa-IR" sz="2600" b="1" dirty="0" smtClean="0">
                <a:cs typeface="B Nazanin" panose="00000400000000000000" pitchFamily="2" charset="-78"/>
              </a:rPr>
              <a:t>علائم اسهالی یا کم ابی نیاز </a:t>
            </a:r>
            <a:r>
              <a:rPr lang="fa-IR" sz="2600" b="1" dirty="0">
                <a:cs typeface="B Nazanin" panose="00000400000000000000" pitchFamily="2" charset="-78"/>
              </a:rPr>
              <a:t>به</a:t>
            </a:r>
            <a:br>
              <a:rPr lang="fa-IR" sz="2600" b="1" dirty="0">
                <a:cs typeface="B Nazanin" panose="00000400000000000000" pitchFamily="2" charset="-78"/>
              </a:rPr>
            </a:br>
            <a:r>
              <a:rPr lang="fa-IR" sz="2600" b="1" dirty="0">
                <a:cs typeface="B Nazanin" panose="00000400000000000000" pitchFamily="2" charset="-78"/>
              </a:rPr>
              <a:t>مصرف آنتی بیوتیک ندارند.</a:t>
            </a:r>
            <a:r>
              <a:rPr lang="fa-IR" sz="2600" b="1" dirty="0" smtClean="0">
                <a:cs typeface="B Nazanin" panose="00000400000000000000" pitchFamily="2" charset="-78"/>
              </a:rPr>
              <a:t/>
            </a:r>
            <a:br>
              <a:rPr lang="fa-IR" sz="2600" b="1" dirty="0" smtClean="0">
                <a:cs typeface="B Nazanin" panose="00000400000000000000" pitchFamily="2" charset="-78"/>
              </a:rPr>
            </a:br>
            <a:r>
              <a:rPr lang="fa-IR" sz="2600" b="1" dirty="0" smtClean="0">
                <a:cs typeface="B Nazanin" panose="00000400000000000000" pitchFamily="2" charset="-78"/>
              </a:rPr>
              <a:t>همزمان </a:t>
            </a:r>
            <a:r>
              <a:rPr lang="fa-IR" sz="2600" b="1" dirty="0">
                <a:cs typeface="B Nazanin" panose="00000400000000000000" pitchFamily="2" charset="-78"/>
              </a:rPr>
              <a:t>با مایع </a:t>
            </a:r>
            <a:r>
              <a:rPr lang="fa-IR" sz="2600" b="1" dirty="0" smtClean="0">
                <a:cs typeface="B Nazanin" panose="00000400000000000000" pitchFamily="2" charset="-78"/>
              </a:rPr>
              <a:t>درمانی، </a:t>
            </a:r>
            <a:r>
              <a:rPr lang="fa-IR" sz="2600" b="1" dirty="0">
                <a:cs typeface="B Nazanin" panose="00000400000000000000" pitchFamily="2" charset="-78"/>
              </a:rPr>
              <a:t>درمان با آنتی بیوتیک برای موارد ابتلا به شکل شدید و </a:t>
            </a:r>
            <a:r>
              <a:rPr lang="fa-IR" sz="2600" b="1" dirty="0" smtClean="0">
                <a:cs typeface="B Nazanin" panose="00000400000000000000" pitchFamily="2" charset="-78"/>
              </a:rPr>
              <a:t>متوسط </a:t>
            </a:r>
            <a:r>
              <a:rPr lang="fa-IR" sz="2600" b="1" dirty="0">
                <a:cs typeface="B Nazanin" panose="00000400000000000000" pitchFamily="2" charset="-78"/>
              </a:rPr>
              <a:t>وبا تو صیه می شود.</a:t>
            </a:r>
            <a:br>
              <a:rPr lang="fa-IR" sz="2600" b="1" dirty="0">
                <a:cs typeface="B Nazanin" panose="00000400000000000000" pitchFamily="2" charset="-78"/>
              </a:rPr>
            </a:br>
            <a:r>
              <a:rPr lang="fa-IR" sz="2600" b="1" dirty="0">
                <a:cs typeface="B Nazanin" panose="00000400000000000000" pitchFamily="2" charset="-78"/>
              </a:rPr>
              <a:t>همچنین در بیماران دچار کل آبی شدید یا </a:t>
            </a:r>
            <a:r>
              <a:rPr lang="fa-IR" sz="2600" b="1" dirty="0" smtClean="0">
                <a:cs typeface="B Nazanin" panose="00000400000000000000" pitchFamily="2" charset="-78"/>
              </a:rPr>
              <a:t>کم </a:t>
            </a:r>
            <a:r>
              <a:rPr lang="fa-IR" sz="2600" b="1" dirty="0">
                <a:cs typeface="B Nazanin" panose="00000400000000000000" pitchFamily="2" charset="-78"/>
              </a:rPr>
              <a:t>آبی نسبی که در طی مایع درمانی همچنان </a:t>
            </a:r>
            <a:r>
              <a:rPr lang="fa-IR" sz="2600" b="1" dirty="0" smtClean="0">
                <a:cs typeface="B Nazanin" panose="00000400000000000000" pitchFamily="2" charset="-78"/>
              </a:rPr>
              <a:t>حجم </a:t>
            </a:r>
            <a:r>
              <a:rPr lang="fa-IR" sz="2600" b="1" dirty="0">
                <a:cs typeface="B Nazanin" panose="00000400000000000000" pitchFamily="2" charset="-78"/>
              </a:rPr>
              <a:t>بالایی </a:t>
            </a:r>
            <a:r>
              <a:rPr lang="fa-IR" sz="2600" b="1" dirty="0" smtClean="0">
                <a:cs typeface="B Nazanin" panose="00000400000000000000" pitchFamily="2" charset="-78"/>
              </a:rPr>
              <a:t>مدفوع از دست میدهند ،در </a:t>
            </a:r>
            <a:r>
              <a:rPr lang="fa-IR" sz="2600" b="1" dirty="0">
                <a:cs typeface="B Nazanin" panose="00000400000000000000" pitchFamily="2" charset="-78"/>
              </a:rPr>
              <a:t>زنان </a:t>
            </a:r>
            <a:r>
              <a:rPr lang="fa-IR" sz="2600" b="1" dirty="0" smtClean="0">
                <a:cs typeface="B Nazanin" panose="00000400000000000000" pitchFamily="2" charset="-78"/>
              </a:rPr>
              <a:t>باردار، </a:t>
            </a:r>
            <a:r>
              <a:rPr lang="fa-IR" sz="2600" b="1" dirty="0">
                <a:cs typeface="B Nazanin" panose="00000400000000000000" pitchFamily="2" charset="-78"/>
              </a:rPr>
              <a:t>بیماران دچار بیماریهای همراه از قبیل </a:t>
            </a:r>
            <a:r>
              <a:rPr lang="fa-IR" sz="2600" b="1" dirty="0" smtClean="0">
                <a:cs typeface="B Nazanin" panose="00000400000000000000" pitchFamily="2" charset="-78"/>
              </a:rPr>
              <a:t>سوء </a:t>
            </a:r>
            <a:r>
              <a:rPr lang="fa-IR" sz="2600" b="1" dirty="0">
                <a:cs typeface="B Nazanin" panose="00000400000000000000" pitchFamily="2" charset="-78"/>
              </a:rPr>
              <a:t>تغذیه حاد </a:t>
            </a:r>
            <a:r>
              <a:rPr lang="fa-IR" sz="2600" b="1" dirty="0" smtClean="0">
                <a:cs typeface="B Nazanin" panose="00000400000000000000" pitchFamily="2" charset="-78"/>
              </a:rPr>
              <a:t>شدید </a:t>
            </a:r>
            <a:r>
              <a:rPr lang="fa-IR" sz="2600" b="1" dirty="0">
                <a:cs typeface="B Nazanin" panose="00000400000000000000" pitchFamily="2" charset="-78"/>
              </a:rPr>
              <a:t>و مبتلایان </a:t>
            </a:r>
            <a:r>
              <a:rPr lang="fa-IR" sz="2600" b="1" dirty="0" smtClean="0">
                <a:cs typeface="B Nazanin" panose="00000400000000000000" pitchFamily="2" charset="-78"/>
              </a:rPr>
              <a:t>به عفونت </a:t>
            </a:r>
            <a:r>
              <a:rPr lang="en-US" sz="2600" b="1" dirty="0">
                <a:cs typeface="B Nazanin" panose="00000400000000000000" pitchFamily="2" charset="-78"/>
              </a:rPr>
              <a:t>HIV </a:t>
            </a:r>
            <a:r>
              <a:rPr lang="fa-IR" sz="2600" b="1" dirty="0">
                <a:cs typeface="B Nazanin" panose="00000400000000000000" pitchFamily="2" charset="-78"/>
              </a:rPr>
              <a:t>نیز استفاده </a:t>
            </a:r>
            <a:r>
              <a:rPr lang="fa-IR" sz="2600" b="1" dirty="0" smtClean="0">
                <a:cs typeface="B Nazanin" panose="00000400000000000000" pitchFamily="2" charset="-78"/>
              </a:rPr>
              <a:t>ازآنتی </a:t>
            </a:r>
            <a:r>
              <a:rPr lang="fa-IR" sz="2600" b="1" dirty="0">
                <a:cs typeface="B Nazanin" panose="00000400000000000000" pitchFamily="2" charset="-78"/>
              </a:rPr>
              <a:t>بیوتیک توصیه </a:t>
            </a:r>
            <a:r>
              <a:rPr lang="fa-IR" sz="2600" b="1" dirty="0" smtClean="0">
                <a:cs typeface="B Nazanin" panose="00000400000000000000" pitchFamily="2" charset="-78"/>
              </a:rPr>
              <a:t>می شود</a:t>
            </a:r>
            <a:r>
              <a:rPr lang="fa-IR" sz="2600" b="1" dirty="0">
                <a:cs typeface="B Nazanin" panose="00000400000000000000" pitchFamily="2" charset="-78"/>
              </a:rPr>
              <a:t>.</a:t>
            </a:r>
            <a:endParaRPr lang="en-US" sz="2600" b="1" dirty="0">
              <a:cs typeface="B Nazanin" panose="00000400000000000000" pitchFamily="2" charset="-78"/>
            </a:endParaRPr>
          </a:p>
        </p:txBody>
      </p:sp>
      <p:sp>
        <p:nvSpPr>
          <p:cNvPr id="3" name="Footer Placeholder 2"/>
          <p:cNvSpPr>
            <a:spLocks noGrp="1"/>
          </p:cNvSpPr>
          <p:nvPr>
            <p:ph type="ftr" sz="quarter" idx="11"/>
          </p:nvPr>
        </p:nvSpPr>
        <p:spPr/>
        <p:txBody>
          <a:bodyPr/>
          <a:lstStyle/>
          <a:p>
            <a:pPr>
              <a:defRPr/>
            </a:pPr>
            <a:r>
              <a:rPr lang="fa-IR" smtClean="0"/>
              <a:t>وبای التور</a:t>
            </a:r>
            <a:endParaRPr lang="fa-IR" dirty="0"/>
          </a:p>
        </p:txBody>
      </p:sp>
      <p:sp>
        <p:nvSpPr>
          <p:cNvPr id="4" name="Slide Number Placeholder 3"/>
          <p:cNvSpPr>
            <a:spLocks noGrp="1"/>
          </p:cNvSpPr>
          <p:nvPr>
            <p:ph type="sldNum" sz="quarter" idx="12"/>
          </p:nvPr>
        </p:nvSpPr>
        <p:spPr/>
        <p:txBody>
          <a:bodyPr/>
          <a:lstStyle/>
          <a:p>
            <a:pPr>
              <a:defRPr/>
            </a:pPr>
            <a:fld id="{44CC579C-EAED-46CF-AF35-86E57B75F73C}" type="slidenum">
              <a:rPr lang="fa-IR" smtClean="0"/>
              <a:pPr>
                <a:defRPr/>
              </a:pPr>
              <a:t>22</a:t>
            </a:fld>
            <a:endParaRPr lang="fa-IR"/>
          </a:p>
        </p:txBody>
      </p:sp>
    </p:spTree>
    <p:extLst>
      <p:ext uri="{BB962C8B-B14F-4D97-AF65-F5344CB8AC3E}">
        <p14:creationId xmlns:p14="http://schemas.microsoft.com/office/powerpoint/2010/main" val="2073695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0653" y="806115"/>
            <a:ext cx="10623884" cy="5550235"/>
          </a:xfrm>
        </p:spPr>
        <p:txBody>
          <a:bodyPr/>
          <a:lstStyle/>
          <a:p>
            <a:pPr>
              <a:lnSpc>
                <a:spcPct val="100000"/>
              </a:lnSpc>
            </a:pPr>
            <a:r>
              <a:rPr lang="fa-IR" sz="3000" b="1" dirty="0" smtClean="0">
                <a:latin typeface="BMitra"/>
                <a:cs typeface="B Nazanin" panose="00000400000000000000" pitchFamily="2" charset="-78"/>
              </a:rPr>
              <a:t>استفاده </a:t>
            </a:r>
            <a:r>
              <a:rPr lang="fa-IR" sz="3000" b="1" dirty="0">
                <a:latin typeface="BMitra"/>
                <a:cs typeface="B Nazanin" panose="00000400000000000000" pitchFamily="2" charset="-78"/>
              </a:rPr>
              <a:t>از مکمل </a:t>
            </a:r>
            <a:r>
              <a:rPr lang="fa-IR" sz="3000" b="1" dirty="0" smtClean="0">
                <a:latin typeface="BMitra"/>
                <a:cs typeface="B Nazanin" panose="00000400000000000000" pitchFamily="2" charset="-78"/>
              </a:rPr>
              <a:t>روی</a:t>
            </a:r>
            <a:r>
              <a:rPr lang="en-US" sz="3000" b="1" dirty="0" smtClean="0">
                <a:solidFill>
                  <a:srgbClr val="FF0000"/>
                </a:solidFill>
                <a:latin typeface="Persian" panose="00000400000000000000" pitchFamily="2" charset="2"/>
                <a:cs typeface="B Nazanin" panose="00000400000000000000" pitchFamily="2" charset="-78"/>
              </a:rPr>
              <a:t>Zinc</a:t>
            </a:r>
            <a:r>
              <a:rPr lang="en-US" sz="3000" b="1" dirty="0" smtClean="0">
                <a:latin typeface="Persian" panose="00000400000000000000" pitchFamily="2" charset="2"/>
                <a:cs typeface="B Nazanin" panose="00000400000000000000" pitchFamily="2" charset="-78"/>
              </a:rPr>
              <a:t> </a:t>
            </a:r>
            <a:r>
              <a:rPr lang="fa-IR" sz="3000" b="1" dirty="0" smtClean="0">
                <a:latin typeface="BMitra"/>
                <a:cs typeface="B Nazanin" panose="00000400000000000000" pitchFamily="2" charset="-78"/>
              </a:rPr>
              <a:t>بویژه </a:t>
            </a:r>
            <a:r>
              <a:rPr lang="fa-IR" sz="3000" b="1" dirty="0">
                <a:latin typeface="BMitra"/>
                <a:cs typeface="B Nazanin" panose="00000400000000000000" pitchFamily="2" charset="-78"/>
              </a:rPr>
              <a:t>در کودکان زیر 5 سال مبتلا به وبا تو صیه می شود </a:t>
            </a:r>
            <a:r>
              <a:rPr lang="fa-IR" sz="3000" b="1" dirty="0" smtClean="0">
                <a:latin typeface="BMitra"/>
                <a:cs typeface="B Nazanin" panose="00000400000000000000" pitchFamily="2" charset="-78"/>
              </a:rPr>
              <a:t>.</a:t>
            </a:r>
            <a:br>
              <a:rPr lang="fa-IR" sz="3000" b="1" dirty="0" smtClean="0">
                <a:latin typeface="BMitra"/>
                <a:cs typeface="B Nazanin" panose="00000400000000000000" pitchFamily="2" charset="-78"/>
              </a:rPr>
            </a:br>
            <a:r>
              <a:rPr lang="fa-IR" sz="3000" b="1" dirty="0" smtClean="0">
                <a:latin typeface="BMitra"/>
                <a:cs typeface="B Nazanin" panose="00000400000000000000" pitchFamily="2" charset="-78"/>
              </a:rPr>
              <a:t> </a:t>
            </a:r>
            <a:r>
              <a:rPr lang="fa-IR" sz="3000" b="1" dirty="0">
                <a:latin typeface="BMitra"/>
                <a:cs typeface="B Nazanin" panose="00000400000000000000" pitchFamily="2" charset="-78"/>
              </a:rPr>
              <a:t>درمان </a:t>
            </a:r>
            <a:r>
              <a:rPr lang="fa-IR" sz="3000" b="1" dirty="0" smtClean="0">
                <a:latin typeface="BMitra"/>
                <a:cs typeface="B Nazanin" panose="00000400000000000000" pitchFamily="2" charset="-78"/>
              </a:rPr>
              <a:t>با مکمل </a:t>
            </a:r>
            <a:r>
              <a:rPr lang="fa-IR" sz="3000" b="1" dirty="0">
                <a:latin typeface="BMitra"/>
                <a:cs typeface="B Nazanin" panose="00000400000000000000" pitchFamily="2" charset="-78"/>
              </a:rPr>
              <a:t>روی </a:t>
            </a:r>
            <a:r>
              <a:rPr lang="fa-IR" sz="3000" b="1" dirty="0" smtClean="0">
                <a:latin typeface="BMitra"/>
                <a:cs typeface="B Nazanin" panose="00000400000000000000" pitchFamily="2" charset="-78"/>
              </a:rPr>
              <a:t>بلافاصله شروع </a:t>
            </a:r>
            <a:r>
              <a:rPr lang="fa-IR" sz="3000" b="1" dirty="0">
                <a:latin typeface="BMitra"/>
                <a:cs typeface="B Nazanin" panose="00000400000000000000" pitchFamily="2" charset="-78"/>
              </a:rPr>
              <a:t>و برای 2 هفته استفاده شود. </a:t>
            </a:r>
            <a:r>
              <a:rPr lang="fa-IR" sz="3000" b="1" dirty="0" smtClean="0">
                <a:latin typeface="BMitra"/>
                <a:cs typeface="B Nazanin" panose="00000400000000000000" pitchFamily="2" charset="-78"/>
              </a:rPr>
              <a:t/>
            </a:r>
            <a:br>
              <a:rPr lang="fa-IR" sz="3000" b="1" dirty="0" smtClean="0">
                <a:latin typeface="BMitra"/>
                <a:cs typeface="B Nazanin" panose="00000400000000000000" pitchFamily="2" charset="-78"/>
              </a:rPr>
            </a:br>
            <a:r>
              <a:rPr lang="fa-IR" sz="2500" b="1" dirty="0" smtClean="0">
                <a:latin typeface="BMitra"/>
                <a:cs typeface="B Nazanin" panose="00000400000000000000" pitchFamily="2" charset="-78"/>
              </a:rPr>
              <a:t>(</a:t>
            </a:r>
            <a:r>
              <a:rPr lang="fa-IR" sz="2500" b="1" dirty="0">
                <a:latin typeface="BMitra"/>
                <a:cs typeface="B Nazanin" panose="00000400000000000000" pitchFamily="2" charset="-78"/>
              </a:rPr>
              <a:t>در کودکان زیر 6 ماه روزانه 10 میلی گرم </a:t>
            </a:r>
            <a:r>
              <a:rPr lang="fa-IR" sz="2500" b="1" dirty="0" smtClean="0">
                <a:latin typeface="BMitra"/>
                <a:cs typeface="B Nazanin" panose="00000400000000000000" pitchFamily="2" charset="-78"/>
              </a:rPr>
              <a:t/>
            </a:r>
            <a:br>
              <a:rPr lang="fa-IR" sz="2500" b="1" dirty="0" smtClean="0">
                <a:latin typeface="BMitra"/>
                <a:cs typeface="B Nazanin" panose="00000400000000000000" pitchFamily="2" charset="-78"/>
              </a:rPr>
            </a:br>
            <a:r>
              <a:rPr lang="fa-IR" sz="2500" b="1" dirty="0" smtClean="0">
                <a:latin typeface="BMitra"/>
                <a:cs typeface="B Nazanin" panose="00000400000000000000" pitchFamily="2" charset="-78"/>
              </a:rPr>
              <a:t>در کودکان</a:t>
            </a:r>
            <a:r>
              <a:rPr lang="fa-IR" sz="2500" b="1" dirty="0">
                <a:latin typeface="BMitra"/>
                <a:cs typeface="B Nazanin" panose="00000400000000000000" pitchFamily="2" charset="-78"/>
              </a:rPr>
              <a:t>6</a:t>
            </a:r>
            <a:r>
              <a:rPr lang="fa-IR" sz="2500" b="1" dirty="0" smtClean="0">
                <a:latin typeface="BMitra"/>
                <a:cs typeface="B Nazanin" panose="00000400000000000000" pitchFamily="2" charset="-78"/>
              </a:rPr>
              <a:t> </a:t>
            </a:r>
            <a:r>
              <a:rPr lang="fa-IR" sz="2500" b="1" dirty="0">
                <a:latin typeface="BMitra"/>
                <a:cs typeface="B Nazanin" panose="00000400000000000000" pitchFamily="2" charset="-78"/>
              </a:rPr>
              <a:t>ماه یا بزرگتر روزانه 20 میلی گرم)</a:t>
            </a:r>
            <a:r>
              <a:rPr lang="fa-IR" sz="3000" b="1" dirty="0">
                <a:latin typeface="BMitra"/>
                <a:cs typeface="B Nazanin" panose="00000400000000000000" pitchFamily="2" charset="-78"/>
              </a:rPr>
              <a:t/>
            </a:r>
            <a:br>
              <a:rPr lang="fa-IR" sz="3000" b="1" dirty="0">
                <a:latin typeface="BMitra"/>
                <a:cs typeface="B Nazanin" panose="00000400000000000000" pitchFamily="2" charset="-78"/>
              </a:rPr>
            </a:br>
            <a:r>
              <a:rPr lang="fa-IR" sz="3000" b="1" dirty="0">
                <a:latin typeface="BMitra"/>
                <a:cs typeface="B Nazanin" panose="00000400000000000000" pitchFamily="2" charset="-78"/>
              </a:rPr>
              <a:t>در شرایط وقوع </a:t>
            </a:r>
            <a:r>
              <a:rPr lang="fa-IR" sz="3000" b="1" dirty="0" smtClean="0">
                <a:latin typeface="BMitra"/>
                <a:cs typeface="B Nazanin" panose="00000400000000000000" pitchFamily="2" charset="-78"/>
              </a:rPr>
              <a:t>اپیدمی </a:t>
            </a:r>
            <a:r>
              <a:rPr lang="fa-IR" sz="3000" b="1" dirty="0">
                <a:latin typeface="BMitra"/>
                <a:cs typeface="B Nazanin" panose="00000400000000000000" pitchFamily="2" charset="-78"/>
              </a:rPr>
              <a:t>در بیماران دچار استفراغ شدید که تحمل خوراکی نداشته و دچار اسهال حاد شدید </a:t>
            </a:r>
            <a:r>
              <a:rPr lang="fa-IR" sz="3000" b="1" dirty="0" smtClean="0">
                <a:latin typeface="BMitra"/>
                <a:cs typeface="B Nazanin" panose="00000400000000000000" pitchFamily="2" charset="-78"/>
              </a:rPr>
              <a:t>یا اسهال </a:t>
            </a:r>
            <a:r>
              <a:rPr lang="fa-IR" sz="3000" b="1" dirty="0">
                <a:latin typeface="BMitra"/>
                <a:cs typeface="B Nazanin" panose="00000400000000000000" pitchFamily="2" charset="-78"/>
              </a:rPr>
              <a:t>انفجاری </a:t>
            </a:r>
            <a:r>
              <a:rPr lang="fa-IR" sz="3000" b="1" dirty="0" smtClean="0">
                <a:latin typeface="BMitra"/>
                <a:cs typeface="B Nazanin" panose="00000400000000000000" pitchFamily="2" charset="-78"/>
              </a:rPr>
              <a:t>هستند می توان </a:t>
            </a:r>
            <a:r>
              <a:rPr lang="fa-IR" sz="3000" b="1" dirty="0">
                <a:latin typeface="BMitra"/>
                <a:cs typeface="B Nazanin" panose="00000400000000000000" pitchFamily="2" charset="-78"/>
              </a:rPr>
              <a:t>به عنوان </a:t>
            </a:r>
            <a:r>
              <a:rPr lang="fa-IR" sz="3000" b="1" dirty="0" smtClean="0">
                <a:latin typeface="BMitra"/>
                <a:cs typeface="B Nazanin" panose="00000400000000000000" pitchFamily="2" charset="-78"/>
              </a:rPr>
              <a:t>اولین </a:t>
            </a:r>
            <a:r>
              <a:rPr lang="fa-IR" sz="3000" b="1" dirty="0">
                <a:latin typeface="BMitra"/>
                <a:cs typeface="B Nazanin" panose="00000400000000000000" pitchFamily="2" charset="-78"/>
              </a:rPr>
              <a:t>دوز آنتی بیوتیک از شکل تزریقی آنتی بیوتیک های تو </a:t>
            </a:r>
            <a:r>
              <a:rPr lang="fa-IR" sz="3000" b="1" dirty="0" smtClean="0">
                <a:latin typeface="BMitra"/>
                <a:cs typeface="B Nazanin" panose="00000400000000000000" pitchFamily="2" charset="-78"/>
              </a:rPr>
              <a:t>صیه شده </a:t>
            </a:r>
            <a:r>
              <a:rPr lang="fa-IR" sz="3000" b="1" dirty="0">
                <a:latin typeface="BMitra"/>
                <a:cs typeface="B Nazanin" panose="00000400000000000000" pitchFamily="2" charset="-78"/>
              </a:rPr>
              <a:t>در جدول درمان از قبیل </a:t>
            </a:r>
            <a:r>
              <a:rPr lang="fa-IR" sz="3000" b="1" dirty="0">
                <a:solidFill>
                  <a:srgbClr val="FF0000"/>
                </a:solidFill>
                <a:latin typeface="BMitra"/>
                <a:cs typeface="B Nazanin" panose="00000400000000000000" pitchFamily="2" charset="-78"/>
              </a:rPr>
              <a:t>آزیترومایسین</a:t>
            </a:r>
            <a:r>
              <a:rPr lang="fa-IR" sz="3000" b="1" dirty="0">
                <a:latin typeface="BMitra"/>
                <a:cs typeface="B Nazanin" panose="00000400000000000000" pitchFamily="2" charset="-78"/>
              </a:rPr>
              <a:t> یا </a:t>
            </a:r>
            <a:r>
              <a:rPr lang="fa-IR" sz="3000" b="1" dirty="0" smtClean="0">
                <a:solidFill>
                  <a:srgbClr val="FF0000"/>
                </a:solidFill>
                <a:latin typeface="BMitra"/>
                <a:cs typeface="B Nazanin" panose="00000400000000000000" pitchFamily="2" charset="-78"/>
              </a:rPr>
              <a:t>سیپروفلوکساسین</a:t>
            </a:r>
            <a:r>
              <a:rPr lang="fa-IR" sz="3000" b="1" dirty="0" smtClean="0">
                <a:latin typeface="BMitra"/>
                <a:cs typeface="B Nazanin" panose="00000400000000000000" pitchFamily="2" charset="-78"/>
              </a:rPr>
              <a:t> </a:t>
            </a:r>
            <a:r>
              <a:rPr lang="fa-IR" sz="3000" b="1" dirty="0">
                <a:latin typeface="BMitra"/>
                <a:cs typeface="B Nazanin" panose="00000400000000000000" pitchFamily="2" charset="-78"/>
              </a:rPr>
              <a:t>که فراورده تزریقی آن </a:t>
            </a:r>
            <a:r>
              <a:rPr lang="fa-IR" sz="3000" b="1" dirty="0" smtClean="0">
                <a:latin typeface="BMitra"/>
                <a:cs typeface="B Nazanin" panose="00000400000000000000" pitchFamily="2" charset="-78"/>
              </a:rPr>
              <a:t>در دسترس است، </a:t>
            </a:r>
            <a:r>
              <a:rPr lang="fa-IR" sz="3000" b="1" dirty="0">
                <a:latin typeface="BMitra"/>
                <a:cs typeface="B Nazanin" panose="00000400000000000000" pitchFamily="2" charset="-78"/>
              </a:rPr>
              <a:t>استفاده نمود</a:t>
            </a:r>
            <a:r>
              <a:rPr lang="fa-IR" sz="3600" b="1" dirty="0">
                <a:latin typeface="BMitra"/>
                <a:cs typeface="B Nazanin" panose="00000400000000000000" pitchFamily="2" charset="-78"/>
              </a:rPr>
              <a:t>.</a:t>
            </a:r>
            <a:r>
              <a:rPr lang="fa-IR" sz="3000" dirty="0">
                <a:latin typeface="BMitra"/>
                <a:cs typeface="B Titr" panose="00000700000000000000" pitchFamily="2" charset="-78"/>
              </a:rPr>
              <a:t/>
            </a:r>
            <a:br>
              <a:rPr lang="fa-IR" sz="3000" dirty="0">
                <a:latin typeface="BMitra"/>
                <a:cs typeface="B Titr" panose="00000700000000000000" pitchFamily="2" charset="-78"/>
              </a:rPr>
            </a:br>
            <a:r>
              <a:rPr lang="fa-IR" sz="3600" dirty="0">
                <a:latin typeface="BMitra"/>
                <a:cs typeface="B Titr" panose="00000700000000000000" pitchFamily="2" charset="-78"/>
              </a:rPr>
              <a:t/>
            </a:r>
            <a:br>
              <a:rPr lang="fa-IR" sz="3600" dirty="0">
                <a:latin typeface="BMitra"/>
                <a:cs typeface="B Titr" panose="00000700000000000000" pitchFamily="2" charset="-78"/>
              </a:rPr>
            </a:br>
            <a:endParaRPr lang="en-US" dirty="0">
              <a:cs typeface="B Titr" panose="00000700000000000000" pitchFamily="2" charset="-78"/>
            </a:endParaRPr>
          </a:p>
        </p:txBody>
      </p:sp>
      <p:sp>
        <p:nvSpPr>
          <p:cNvPr id="3" name="Footer Placeholder 2"/>
          <p:cNvSpPr>
            <a:spLocks noGrp="1"/>
          </p:cNvSpPr>
          <p:nvPr>
            <p:ph type="ftr" sz="quarter" idx="11"/>
          </p:nvPr>
        </p:nvSpPr>
        <p:spPr/>
        <p:txBody>
          <a:bodyPr/>
          <a:lstStyle/>
          <a:p>
            <a:pPr>
              <a:defRPr/>
            </a:pPr>
            <a:r>
              <a:rPr lang="fa-IR" dirty="0" smtClean="0"/>
              <a:t>وبای التور</a:t>
            </a:r>
            <a:endParaRPr lang="fa-IR" dirty="0"/>
          </a:p>
        </p:txBody>
      </p:sp>
      <p:sp>
        <p:nvSpPr>
          <p:cNvPr id="4" name="Slide Number Placeholder 3"/>
          <p:cNvSpPr>
            <a:spLocks noGrp="1"/>
          </p:cNvSpPr>
          <p:nvPr>
            <p:ph type="sldNum" sz="quarter" idx="12"/>
          </p:nvPr>
        </p:nvSpPr>
        <p:spPr/>
        <p:txBody>
          <a:bodyPr/>
          <a:lstStyle/>
          <a:p>
            <a:pPr>
              <a:defRPr/>
            </a:pPr>
            <a:fld id="{44CC579C-EAED-46CF-AF35-86E57B75F73C}" type="slidenum">
              <a:rPr lang="fa-IR" smtClean="0"/>
              <a:pPr>
                <a:defRPr/>
              </a:pPr>
              <a:t>23</a:t>
            </a:fld>
            <a:endParaRPr lang="fa-IR"/>
          </a:p>
        </p:txBody>
      </p:sp>
    </p:spTree>
    <p:extLst>
      <p:ext uri="{BB962C8B-B14F-4D97-AF65-F5344CB8AC3E}">
        <p14:creationId xmlns:p14="http://schemas.microsoft.com/office/powerpoint/2010/main" val="11182506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29" y="166255"/>
            <a:ext cx="8589592" cy="1056903"/>
          </a:xfrm>
        </p:spPr>
        <p:txBody>
          <a:bodyPr/>
          <a:lstStyle/>
          <a:p>
            <a:pPr algn="ctr"/>
            <a:r>
              <a:rPr lang="fa-IR" sz="2800" b="1" dirty="0" smtClean="0">
                <a:solidFill>
                  <a:srgbClr val="FF0000"/>
                </a:solidFill>
                <a:latin typeface="+mn-lt"/>
                <a:ea typeface="+mn-ea"/>
                <a:cs typeface="B Nazanin" pitchFamily="2" charset="-78"/>
              </a:rPr>
              <a:t>عوامل موثر و مساعدکننده بیماری وبا</a:t>
            </a:r>
          </a:p>
        </p:txBody>
      </p:sp>
      <p:sp>
        <p:nvSpPr>
          <p:cNvPr id="3" name="Content Placeholder 2"/>
          <p:cNvSpPr>
            <a:spLocks noGrp="1"/>
          </p:cNvSpPr>
          <p:nvPr>
            <p:ph idx="1"/>
          </p:nvPr>
        </p:nvSpPr>
        <p:spPr>
          <a:xfrm>
            <a:off x="500210" y="1116281"/>
            <a:ext cx="11230580" cy="4969475"/>
          </a:xfrm>
        </p:spPr>
        <p:txBody>
          <a:bodyPr>
            <a:normAutofit/>
          </a:bodyPr>
          <a:lstStyle/>
          <a:p>
            <a:pPr>
              <a:lnSpc>
                <a:spcPct val="150000"/>
              </a:lnSpc>
              <a:buNone/>
            </a:pPr>
            <a:r>
              <a:rPr lang="fa-IR" sz="2400" b="1" dirty="0" smtClean="0">
                <a:solidFill>
                  <a:srgbClr val="FF0000"/>
                </a:solidFill>
                <a:cs typeface="B Nazanin" pitchFamily="2" charset="-78"/>
              </a:rPr>
              <a:t>عوامل فردی:</a:t>
            </a:r>
          </a:p>
          <a:p>
            <a:pPr marL="514350" indent="-514350" algn="just">
              <a:lnSpc>
                <a:spcPct val="150000"/>
              </a:lnSpc>
              <a:buNone/>
            </a:pPr>
            <a:r>
              <a:rPr lang="fa-IR" sz="2400" b="1" kern="1200" dirty="0" smtClean="0">
                <a:solidFill>
                  <a:srgbClr val="FF0000"/>
                </a:solidFill>
                <a:cs typeface="B Nazanin" pitchFamily="2" charset="-78"/>
              </a:rPr>
              <a:t>1-</a:t>
            </a:r>
            <a:r>
              <a:rPr lang="fa-IR" sz="2400" b="1" kern="1200" dirty="0" smtClean="0">
                <a:cs typeface="B Nazanin" pitchFamily="2" charset="-78"/>
              </a:rPr>
              <a:t> </a:t>
            </a:r>
            <a:r>
              <a:rPr lang="fa-IR" sz="2400" b="1" kern="1200" dirty="0" smtClean="0">
                <a:solidFill>
                  <a:srgbClr val="0033CC"/>
                </a:solidFill>
                <a:cs typeface="B Nazanin" pitchFamily="2" charset="-78"/>
              </a:rPr>
              <a:t>گروه خونی </a:t>
            </a:r>
            <a:r>
              <a:rPr lang="fa-IR" sz="2400" b="1" kern="1200" dirty="0" smtClean="0">
                <a:cs typeface="B Nazanin" pitchFamily="2" charset="-78"/>
              </a:rPr>
              <a:t>(احتمال ابتلاء در گروه خونی</a:t>
            </a:r>
            <a:r>
              <a:rPr lang="en-US" sz="2400" b="1" kern="1200" dirty="0" smtClean="0">
                <a:cs typeface="B Nazanin" pitchFamily="2" charset="-78"/>
              </a:rPr>
              <a:t>O </a:t>
            </a:r>
            <a:r>
              <a:rPr lang="fa-IR" sz="2400" b="1" kern="1200" dirty="0" smtClean="0">
                <a:cs typeface="B Nazanin" pitchFamily="2" charset="-78"/>
              </a:rPr>
              <a:t> بالا و احتمال ابتلاء در گروه خونی </a:t>
            </a:r>
            <a:r>
              <a:rPr lang="en-US" sz="2400" b="1" kern="1200" dirty="0" smtClean="0">
                <a:cs typeface="B Nazanin" pitchFamily="2" charset="-78"/>
              </a:rPr>
              <a:t>AB</a:t>
            </a:r>
            <a:r>
              <a:rPr lang="fa-IR" sz="2400" b="1" kern="1200" dirty="0" smtClean="0">
                <a:cs typeface="B Nazanin" pitchFamily="2" charset="-78"/>
              </a:rPr>
              <a:t> پایین است)</a:t>
            </a:r>
          </a:p>
          <a:p>
            <a:pPr marL="514350" indent="-514350" algn="just">
              <a:lnSpc>
                <a:spcPct val="150000"/>
              </a:lnSpc>
              <a:buNone/>
            </a:pPr>
            <a:r>
              <a:rPr lang="fa-IR" sz="2400" b="1" kern="1200" dirty="0" smtClean="0">
                <a:solidFill>
                  <a:srgbClr val="FF0000"/>
                </a:solidFill>
                <a:cs typeface="B Nazanin" pitchFamily="2" charset="-78"/>
              </a:rPr>
              <a:t>2-</a:t>
            </a:r>
            <a:r>
              <a:rPr lang="fa-IR" sz="2400" b="1" kern="1200" dirty="0" smtClean="0">
                <a:cs typeface="B Nazanin" pitchFamily="2" charset="-78"/>
              </a:rPr>
              <a:t> </a:t>
            </a:r>
            <a:r>
              <a:rPr lang="fa-IR" sz="2400" b="1" kern="1200" dirty="0" smtClean="0">
                <a:solidFill>
                  <a:srgbClr val="0033CC"/>
                </a:solidFill>
                <a:cs typeface="B Nazanin" pitchFamily="2" charset="-78"/>
              </a:rPr>
              <a:t>سن</a:t>
            </a:r>
            <a:r>
              <a:rPr lang="fa-IR" sz="2400" b="1" kern="1200" dirty="0" smtClean="0">
                <a:cs typeface="B Nazanin" pitchFamily="2" charset="-78"/>
              </a:rPr>
              <a:t> (در همه گروهای سنی ابتلاء‌ وجود دارد ولی ‌در کودکان و سالمندان احتمال خطر بیشتر است)</a:t>
            </a:r>
          </a:p>
          <a:p>
            <a:pPr marL="514350" indent="-514350" algn="just">
              <a:lnSpc>
                <a:spcPct val="150000"/>
              </a:lnSpc>
              <a:buNone/>
            </a:pPr>
            <a:r>
              <a:rPr lang="fa-IR" sz="2400" b="1" kern="1200" dirty="0" smtClean="0">
                <a:solidFill>
                  <a:srgbClr val="FF0000"/>
                </a:solidFill>
                <a:cs typeface="B Nazanin" pitchFamily="2" charset="-78"/>
              </a:rPr>
              <a:t>3 - </a:t>
            </a:r>
            <a:r>
              <a:rPr lang="fa-IR" sz="2400" b="1" kern="1200" dirty="0" smtClean="0">
                <a:solidFill>
                  <a:srgbClr val="0033CC"/>
                </a:solidFill>
                <a:cs typeface="B Nazanin" pitchFamily="2" charset="-78"/>
              </a:rPr>
              <a:t>جنسیت</a:t>
            </a:r>
            <a:r>
              <a:rPr lang="fa-IR" sz="2400" b="1" kern="1200" dirty="0" smtClean="0">
                <a:cs typeface="B Nazanin" pitchFamily="2" charset="-78"/>
              </a:rPr>
              <a:t> (در دو جنس یکسان است ولی درمردان بیشتر است)</a:t>
            </a:r>
          </a:p>
          <a:p>
            <a:pPr marL="514350" indent="-514350" algn="just">
              <a:lnSpc>
                <a:spcPct val="150000"/>
              </a:lnSpc>
              <a:buNone/>
            </a:pPr>
            <a:r>
              <a:rPr lang="fa-IR" sz="2400" b="1" kern="1200" dirty="0" smtClean="0">
                <a:solidFill>
                  <a:srgbClr val="FF0000"/>
                </a:solidFill>
                <a:cs typeface="B Nazanin" pitchFamily="2" charset="-78"/>
              </a:rPr>
              <a:t>4-</a:t>
            </a:r>
            <a:r>
              <a:rPr lang="fa-IR" sz="2400" b="1" kern="1200" dirty="0" smtClean="0">
                <a:cs typeface="B Nazanin" pitchFamily="2" charset="-78"/>
              </a:rPr>
              <a:t> </a:t>
            </a:r>
            <a:r>
              <a:rPr lang="fa-IR" sz="2400" b="1" kern="1200" dirty="0" smtClean="0">
                <a:solidFill>
                  <a:srgbClr val="0033CC"/>
                </a:solidFill>
                <a:cs typeface="B Nazanin" pitchFamily="2" charset="-78"/>
              </a:rPr>
              <a:t>اسیدیته معده</a:t>
            </a:r>
            <a:r>
              <a:rPr lang="fa-IR" sz="2400" b="1" kern="1200" dirty="0" smtClean="0">
                <a:cs typeface="B Nazanin" pitchFamily="2" charset="-78"/>
              </a:rPr>
              <a:t>(درافراد با اسیدیته معده کم، بیماری بیشتر است)</a:t>
            </a:r>
          </a:p>
          <a:p>
            <a:pPr marL="514350" indent="-514350" algn="just">
              <a:lnSpc>
                <a:spcPct val="150000"/>
              </a:lnSpc>
              <a:buNone/>
            </a:pPr>
            <a:r>
              <a:rPr lang="fa-IR" sz="2400" b="1" kern="1200" dirty="0" smtClean="0">
                <a:solidFill>
                  <a:srgbClr val="FF0000"/>
                </a:solidFill>
                <a:cs typeface="B Nazanin" pitchFamily="2" charset="-78"/>
              </a:rPr>
              <a:t>5- </a:t>
            </a:r>
            <a:r>
              <a:rPr lang="fa-IR" sz="2400" b="1" kern="1200" dirty="0" smtClean="0">
                <a:solidFill>
                  <a:srgbClr val="0033CC"/>
                </a:solidFill>
                <a:cs typeface="B Nazanin" pitchFamily="2" charset="-78"/>
              </a:rPr>
              <a:t>عدم‌رعایت‌بهداشت فردی</a:t>
            </a:r>
            <a:r>
              <a:rPr lang="fa-IR" sz="2400" b="1" kern="1200" dirty="0" smtClean="0">
                <a:cs typeface="B Nazanin" pitchFamily="2" charset="-78"/>
              </a:rPr>
              <a:t>(عدم شستشوی دستها با آب وصابون) </a:t>
            </a:r>
          </a:p>
          <a:p>
            <a:pPr marL="514350" indent="-514350" algn="just">
              <a:lnSpc>
                <a:spcPct val="150000"/>
              </a:lnSpc>
              <a:buNone/>
            </a:pPr>
            <a:r>
              <a:rPr lang="fa-IR" sz="2400" b="1" kern="1200" dirty="0" smtClean="0">
                <a:solidFill>
                  <a:srgbClr val="FF0000"/>
                </a:solidFill>
                <a:cs typeface="B Nazanin" pitchFamily="2" charset="-78"/>
              </a:rPr>
              <a:t>6-</a:t>
            </a:r>
            <a:r>
              <a:rPr lang="fa-IR" sz="2400" b="1" kern="1200" dirty="0" smtClean="0">
                <a:cs typeface="B Nazanin" pitchFamily="2" charset="-78"/>
              </a:rPr>
              <a:t> </a:t>
            </a:r>
            <a:r>
              <a:rPr lang="fa-IR" sz="2400" b="1" kern="1200" dirty="0" smtClean="0">
                <a:solidFill>
                  <a:srgbClr val="0033CC"/>
                </a:solidFill>
                <a:cs typeface="B Nazanin" pitchFamily="2" charset="-78"/>
              </a:rPr>
              <a:t>نوزادان وشیرخواران </a:t>
            </a:r>
            <a:r>
              <a:rPr lang="fa-IR" sz="2400" b="1" kern="1200" dirty="0" smtClean="0">
                <a:cs typeface="B Nazanin" pitchFamily="2" charset="-78"/>
              </a:rPr>
              <a:t>(ایمنی</a:t>
            </a:r>
            <a:r>
              <a:rPr lang="fa-IR" sz="2400" b="1" kern="1200" dirty="0" smtClean="0">
                <a:solidFill>
                  <a:srgbClr val="0033CC"/>
                </a:solidFill>
                <a:cs typeface="B Nazanin" pitchFamily="2" charset="-78"/>
              </a:rPr>
              <a:t> </a:t>
            </a:r>
            <a:r>
              <a:rPr lang="fa-IR" sz="2400" b="1" kern="1200" dirty="0" smtClean="0">
                <a:cs typeface="B Nazanin" pitchFamily="2" charset="-78"/>
              </a:rPr>
              <a:t>ازمادر وشیر مادرتا 2 سالگي)</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59658" y="168092"/>
            <a:ext cx="8439418" cy="928694"/>
          </a:xfrm>
        </p:spPr>
        <p:txBody>
          <a:bodyPr/>
          <a:lstStyle/>
          <a:p>
            <a:pPr algn="ctr"/>
            <a:r>
              <a:rPr lang="fa-IR" sz="2800" b="1" dirty="0" smtClean="0">
                <a:solidFill>
                  <a:srgbClr val="FF0000"/>
                </a:solidFill>
                <a:latin typeface="+mn-lt"/>
                <a:ea typeface="+mn-ea"/>
                <a:cs typeface="B Nazanin" pitchFamily="2" charset="-78"/>
              </a:rPr>
              <a:t>عوامل موثر و مساعدکننده بیماری وبا</a:t>
            </a:r>
          </a:p>
        </p:txBody>
      </p:sp>
      <p:sp>
        <p:nvSpPr>
          <p:cNvPr id="3" name="Content Placeholder 2"/>
          <p:cNvSpPr>
            <a:spLocks noGrp="1"/>
          </p:cNvSpPr>
          <p:nvPr>
            <p:ph idx="1"/>
          </p:nvPr>
        </p:nvSpPr>
        <p:spPr>
          <a:xfrm>
            <a:off x="1251283" y="985652"/>
            <a:ext cx="10407317" cy="4998459"/>
          </a:xfrm>
        </p:spPr>
        <p:txBody>
          <a:bodyPr/>
          <a:lstStyle/>
          <a:p>
            <a:pPr>
              <a:lnSpc>
                <a:spcPct val="150000"/>
              </a:lnSpc>
              <a:buNone/>
            </a:pPr>
            <a:r>
              <a:rPr lang="fa-IR" b="1" dirty="0" smtClean="0">
                <a:solidFill>
                  <a:srgbClr val="FF0000"/>
                </a:solidFill>
                <a:effectLst>
                  <a:outerShdw blurRad="38100" dist="38100" dir="2700000" algn="tl">
                    <a:srgbClr val="000000"/>
                  </a:outerShdw>
                </a:effectLst>
                <a:cs typeface="B Nazanin" pitchFamily="2" charset="-78"/>
              </a:rPr>
              <a:t>   </a:t>
            </a:r>
            <a:r>
              <a:rPr lang="fa-IR" sz="2400" b="1" dirty="0" smtClean="0">
                <a:solidFill>
                  <a:srgbClr val="FF0000"/>
                </a:solidFill>
                <a:cs typeface="B Nazanin" pitchFamily="2" charset="-78"/>
              </a:rPr>
              <a:t>عوامل اجتماعی:</a:t>
            </a:r>
          </a:p>
          <a:p>
            <a:pPr>
              <a:lnSpc>
                <a:spcPct val="150000"/>
              </a:lnSpc>
              <a:buNone/>
            </a:pPr>
            <a:r>
              <a:rPr lang="fa-IR" sz="2400" b="1" kern="1200" dirty="0" smtClean="0">
                <a:solidFill>
                  <a:srgbClr val="FF0000"/>
                </a:solidFill>
                <a:cs typeface="B Nazanin" pitchFamily="2" charset="-78"/>
              </a:rPr>
              <a:t>1-</a:t>
            </a:r>
            <a:r>
              <a:rPr lang="fa-IR" sz="2400" b="1" kern="1200" dirty="0" smtClean="0">
                <a:cs typeface="B Nazanin" pitchFamily="2" charset="-78"/>
              </a:rPr>
              <a:t> </a:t>
            </a:r>
            <a:r>
              <a:rPr lang="fa-IR" sz="2400" b="1" kern="1200" dirty="0" smtClean="0">
                <a:solidFill>
                  <a:srgbClr val="0033CC"/>
                </a:solidFill>
                <a:cs typeface="B Nazanin" pitchFamily="2" charset="-78"/>
              </a:rPr>
              <a:t>مسافرت</a:t>
            </a:r>
            <a:r>
              <a:rPr lang="fa-IR" sz="2400" b="1" kern="1200" dirty="0" smtClean="0">
                <a:cs typeface="B Nazanin" pitchFamily="2" charset="-78"/>
              </a:rPr>
              <a:t>  (مسافرت به نقاط آلوده وعدم رعایت بهداشت منجر به گسترش بیماری می شود)</a:t>
            </a:r>
          </a:p>
          <a:p>
            <a:pPr>
              <a:lnSpc>
                <a:spcPct val="150000"/>
              </a:lnSpc>
              <a:buNone/>
            </a:pPr>
            <a:r>
              <a:rPr lang="fa-IR" sz="2400" b="1" kern="1200" dirty="0" smtClean="0">
                <a:solidFill>
                  <a:srgbClr val="FF0000"/>
                </a:solidFill>
                <a:cs typeface="B Nazanin" pitchFamily="2" charset="-78"/>
              </a:rPr>
              <a:t>2-</a:t>
            </a:r>
            <a:r>
              <a:rPr lang="fa-IR" sz="2400" b="1" kern="1200" dirty="0" smtClean="0">
                <a:cs typeface="B Nazanin" pitchFamily="2" charset="-78"/>
              </a:rPr>
              <a:t> </a:t>
            </a:r>
            <a:r>
              <a:rPr lang="fa-IR" sz="2400" b="1" kern="1200" dirty="0" smtClean="0">
                <a:solidFill>
                  <a:srgbClr val="0033CC"/>
                </a:solidFill>
                <a:cs typeface="B Nazanin" pitchFamily="2" charset="-78"/>
              </a:rPr>
              <a:t>بیسوادی و فقر </a:t>
            </a:r>
            <a:r>
              <a:rPr lang="fa-IR" sz="2400" b="1" kern="1200" dirty="0" smtClean="0">
                <a:cs typeface="B Nazanin" pitchFamily="2" charset="-78"/>
              </a:rPr>
              <a:t>(منجر به عدم آگاهي و دانش بهداشتي و عدم رعایت بهداشت فردی و اجتماعی می گردد)</a:t>
            </a:r>
          </a:p>
          <a:p>
            <a:pPr>
              <a:lnSpc>
                <a:spcPct val="150000"/>
              </a:lnSpc>
              <a:buNone/>
            </a:pPr>
            <a:r>
              <a:rPr lang="fa-IR" sz="2400" b="1" kern="1200" dirty="0" smtClean="0">
                <a:solidFill>
                  <a:srgbClr val="FF0000"/>
                </a:solidFill>
                <a:cs typeface="B Nazanin" pitchFamily="2" charset="-78"/>
              </a:rPr>
              <a:t>3-</a:t>
            </a:r>
            <a:r>
              <a:rPr lang="fa-IR" sz="2400" b="1" kern="1200" dirty="0" smtClean="0">
                <a:cs typeface="B Nazanin" pitchFamily="2" charset="-78"/>
              </a:rPr>
              <a:t> </a:t>
            </a:r>
            <a:r>
              <a:rPr lang="fa-IR" sz="2400" b="1" kern="1200" dirty="0" smtClean="0">
                <a:solidFill>
                  <a:srgbClr val="0033CC"/>
                </a:solidFill>
                <a:cs typeface="B Nazanin" pitchFamily="2" charset="-78"/>
              </a:rPr>
              <a:t>عدم رعایت بهداشت عمومی </a:t>
            </a:r>
            <a:r>
              <a:rPr lang="fa-IR" sz="2400" b="1" kern="1200" dirty="0" smtClean="0">
                <a:cs typeface="B Nazanin" pitchFamily="2" charset="-78"/>
              </a:rPr>
              <a:t>(دفع غیر بهداشتی فاضلاب، زباله و فضولات انسانی و نبودن سیستم لوله کشی آب آشامیدنی مطمئن و سالم و وجود کانون های تجمعی از جمله مدارس و ....)</a:t>
            </a:r>
          </a:p>
          <a:p>
            <a:pPr>
              <a:lnSpc>
                <a:spcPct val="150000"/>
              </a:lnSpc>
              <a:buNone/>
            </a:pPr>
            <a:r>
              <a:rPr lang="fa-IR" sz="2400" b="1" kern="1200" dirty="0" smtClean="0">
                <a:solidFill>
                  <a:srgbClr val="FF0000"/>
                </a:solidFill>
                <a:cs typeface="B Nazanin" pitchFamily="2" charset="-78"/>
              </a:rPr>
              <a:t>4-</a:t>
            </a:r>
            <a:r>
              <a:rPr lang="fa-IR" sz="2400" b="1" kern="1200" dirty="0" smtClean="0">
                <a:cs typeface="B Nazanin" pitchFamily="2" charset="-78"/>
              </a:rPr>
              <a:t> </a:t>
            </a:r>
            <a:r>
              <a:rPr lang="fa-IR" sz="2400" b="1" kern="1200" dirty="0" smtClean="0">
                <a:solidFill>
                  <a:srgbClr val="0033CC"/>
                </a:solidFill>
                <a:cs typeface="B Nazanin" pitchFamily="2" charset="-78"/>
              </a:rPr>
              <a:t>محل های تجمعی مردمی </a:t>
            </a:r>
            <a:r>
              <a:rPr lang="fa-IR" sz="2400" b="1" kern="1200" dirty="0" smtClean="0">
                <a:cs typeface="B Nazanin" pitchFamily="2" charset="-78"/>
              </a:rPr>
              <a:t>(مدارس-پادگانها-زیارتگاهها-مراسم تجمعی مثل مسابقات ورزشی، عروسی، عزا و .....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166468" y="393350"/>
            <a:ext cx="10362599" cy="857256"/>
          </a:xfrm>
        </p:spPr>
        <p:txBody>
          <a:bodyPr/>
          <a:lstStyle/>
          <a:p>
            <a:pPr algn="ctr" eaLnBrk="1" hangingPunct="1">
              <a:defRPr/>
            </a:pPr>
            <a:r>
              <a:rPr lang="fa-IR" sz="2800" kern="1200" dirty="0" smtClean="0">
                <a:solidFill>
                  <a:srgbClr val="FF0000"/>
                </a:solidFill>
                <a:latin typeface="+mn-lt"/>
                <a:ea typeface="+mn-ea"/>
                <a:cs typeface="B Titr" pitchFamily="2" charset="-78"/>
              </a:rPr>
              <a:t>چالش ها دركنترل اپيدمي وبا</a:t>
            </a:r>
            <a:endParaRPr lang="en-US" sz="2800" kern="1200" dirty="0" smtClean="0">
              <a:solidFill>
                <a:srgbClr val="FF0000"/>
              </a:solidFill>
              <a:latin typeface="+mn-lt"/>
              <a:ea typeface="+mn-ea"/>
              <a:cs typeface="B Titr" pitchFamily="2" charset="-78"/>
            </a:endParaRPr>
          </a:p>
        </p:txBody>
      </p:sp>
      <p:sp>
        <p:nvSpPr>
          <p:cNvPr id="68611" name="Rectangle 3"/>
          <p:cNvSpPr>
            <a:spLocks noGrp="1" noChangeArrowheads="1"/>
          </p:cNvSpPr>
          <p:nvPr>
            <p:ph idx="1"/>
          </p:nvPr>
        </p:nvSpPr>
        <p:spPr>
          <a:xfrm>
            <a:off x="986244" y="1167479"/>
            <a:ext cx="10699075" cy="4126416"/>
          </a:xfrm>
        </p:spPr>
        <p:txBody>
          <a:bodyPr/>
          <a:lstStyle/>
          <a:p>
            <a:pPr algn="just">
              <a:lnSpc>
                <a:spcPct val="150000"/>
              </a:lnSpc>
              <a:buClr>
                <a:srgbClr val="FF0000"/>
              </a:buClr>
              <a:buSzPct val="100000"/>
              <a:buFont typeface="Wingdings" pitchFamily="2" charset="2"/>
              <a:buChar char="§"/>
              <a:defRPr/>
            </a:pPr>
            <a:r>
              <a:rPr lang="fa-IR" b="1" dirty="0" smtClean="0">
                <a:effectLst>
                  <a:outerShdw blurRad="38100" dist="38100" dir="2700000" algn="tl">
                    <a:srgbClr val="000000">
                      <a:alpha val="43137"/>
                    </a:srgbClr>
                  </a:outerShdw>
                </a:effectLst>
                <a:cs typeface="B Yagut" pitchFamily="2" charset="-78"/>
              </a:rPr>
              <a:t> </a:t>
            </a:r>
            <a:r>
              <a:rPr lang="fa-IR" sz="2400" b="1" dirty="0" smtClean="0">
                <a:cs typeface="B Titr" pitchFamily="2" charset="-78"/>
              </a:rPr>
              <a:t>آبیاری برخی مزارع سبزی کاری با فاضلاب خام</a:t>
            </a:r>
          </a:p>
          <a:p>
            <a:pPr algn="just">
              <a:lnSpc>
                <a:spcPct val="150000"/>
              </a:lnSpc>
              <a:buClr>
                <a:srgbClr val="FF0000"/>
              </a:buClr>
              <a:buSzPct val="100000"/>
              <a:buFont typeface="Wingdings" pitchFamily="2" charset="2"/>
              <a:buChar char="§"/>
              <a:defRPr/>
            </a:pPr>
            <a:r>
              <a:rPr lang="fa-IR" sz="2400" b="1" dirty="0" smtClean="0">
                <a:cs typeface="B Titr" pitchFamily="2" charset="-78"/>
              </a:rPr>
              <a:t> تردد بالای اتباع کشورهای با شیوع بالای بیماری وبا به  شهرهاي كشور و عدم امکان شناسایی افراد بدون علامت  </a:t>
            </a:r>
          </a:p>
          <a:p>
            <a:pPr algn="just">
              <a:lnSpc>
                <a:spcPct val="150000"/>
              </a:lnSpc>
              <a:buClr>
                <a:srgbClr val="FF0000"/>
              </a:buClr>
              <a:buSzPct val="100000"/>
              <a:buFont typeface="Wingdings" pitchFamily="2" charset="2"/>
              <a:buChar char="§"/>
              <a:defRPr/>
            </a:pPr>
            <a:r>
              <a:rPr lang="fa-IR" sz="2400" b="1" dirty="0" smtClean="0">
                <a:cs typeface="B Titr" pitchFamily="2" charset="-78"/>
              </a:rPr>
              <a:t> عدم ساماندهی ورود و اقامت اتباع بیگانه در کشور</a:t>
            </a:r>
          </a:p>
          <a:p>
            <a:pPr algn="just">
              <a:lnSpc>
                <a:spcPct val="150000"/>
              </a:lnSpc>
              <a:buClr>
                <a:srgbClr val="FF0000"/>
              </a:buClr>
              <a:buSzPct val="100000"/>
              <a:buFont typeface="Wingdings" pitchFamily="2" charset="2"/>
              <a:buChar char="§"/>
              <a:defRPr/>
            </a:pPr>
            <a:r>
              <a:rPr lang="fa-IR" sz="2400" b="1" dirty="0" smtClean="0">
                <a:cs typeface="B Titr" pitchFamily="2" charset="-78"/>
              </a:rPr>
              <a:t> همکاری ضعیف بخش خصوصی پزشكي و درماني و مطب‌ها  در گزارش دهی موارد مشکوک</a:t>
            </a:r>
          </a:p>
          <a:p>
            <a:pPr algn="just">
              <a:lnSpc>
                <a:spcPct val="150000"/>
              </a:lnSpc>
              <a:buClr>
                <a:srgbClr val="FF0000"/>
              </a:buClr>
              <a:buSzPct val="100000"/>
              <a:buFont typeface="Wingdings" pitchFamily="2" charset="2"/>
              <a:buChar char="§"/>
              <a:defRPr/>
            </a:pPr>
            <a:r>
              <a:rPr lang="fa-IR" sz="2400" b="1" dirty="0" smtClean="0">
                <a:cs typeface="B Titr" pitchFamily="2" charset="-78"/>
              </a:rPr>
              <a:t>همکاری ضعیف صاحبان صنایع و مراکز عرضه مواد غذایی در كنترل و پيشگيري بيماري</a:t>
            </a:r>
          </a:p>
          <a:p>
            <a:pPr algn="r" rtl="1" eaLnBrk="1" hangingPunct="1">
              <a:defRPr/>
            </a:pPr>
            <a:endParaRPr lang="en-US" sz="2800" dirty="0" smtClean="0">
              <a:solidFill>
                <a:schemeClr val="tx1"/>
              </a:solidFill>
              <a:cs typeface="B Nazanin" pitchFamily="2" charset="-78"/>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037" y="0"/>
            <a:ext cx="12037551" cy="6721475"/>
          </a:xfrm>
        </p:spPr>
      </p:pic>
      <p:sp>
        <p:nvSpPr>
          <p:cNvPr id="4" name="Footer Placeholder 3"/>
          <p:cNvSpPr>
            <a:spLocks noGrp="1"/>
          </p:cNvSpPr>
          <p:nvPr>
            <p:ph type="ftr" sz="quarter" idx="11"/>
          </p:nvPr>
        </p:nvSpPr>
        <p:spPr/>
        <p:txBody>
          <a:bodyPr/>
          <a:lstStyle/>
          <a:p>
            <a:pPr>
              <a:defRPr/>
            </a:pPr>
            <a:r>
              <a:rPr lang="fa-IR" smtClean="0"/>
              <a:t>وبای التور</a:t>
            </a:r>
            <a:endParaRPr lang="fa-IR" dirty="0"/>
          </a:p>
        </p:txBody>
      </p:sp>
      <p:sp>
        <p:nvSpPr>
          <p:cNvPr id="5" name="Slide Number Placeholder 4"/>
          <p:cNvSpPr>
            <a:spLocks noGrp="1"/>
          </p:cNvSpPr>
          <p:nvPr>
            <p:ph type="sldNum" sz="quarter" idx="12"/>
          </p:nvPr>
        </p:nvSpPr>
        <p:spPr/>
        <p:txBody>
          <a:bodyPr/>
          <a:lstStyle/>
          <a:p>
            <a:pPr>
              <a:defRPr/>
            </a:pPr>
            <a:fld id="{9B1F7147-FE49-4260-86B6-7A012975007D}" type="slidenum">
              <a:rPr lang="fa-IR" smtClean="0"/>
              <a:pPr>
                <a:defRPr/>
              </a:pPr>
              <a:t>27</a:t>
            </a:fld>
            <a:endParaRPr lang="fa-IR"/>
          </a:p>
        </p:txBody>
      </p:sp>
    </p:spTree>
    <p:extLst>
      <p:ext uri="{BB962C8B-B14F-4D97-AF65-F5344CB8AC3E}">
        <p14:creationId xmlns:p14="http://schemas.microsoft.com/office/powerpoint/2010/main" val="16630141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5117" y="273132"/>
            <a:ext cx="7631173" cy="1512786"/>
          </a:xfrm>
        </p:spPr>
        <p:txBody>
          <a:bodyPr/>
          <a:lstStyle/>
          <a:p>
            <a:r>
              <a:rPr lang="fa-IR" sz="2800" b="1" kern="1200" dirty="0" smtClean="0">
                <a:solidFill>
                  <a:srgbClr val="00B050"/>
                </a:solidFill>
                <a:effectLst>
                  <a:outerShdw blurRad="38100" dist="38100" dir="2700000" algn="tl">
                    <a:srgbClr val="000000"/>
                  </a:outerShdw>
                </a:effectLst>
                <a:latin typeface="+mn-lt"/>
                <a:ea typeface="+mn-ea"/>
                <a:cs typeface="B Titr" pitchFamily="2" charset="-78"/>
              </a:rPr>
              <a:t>سبزیجات آلوده</a:t>
            </a:r>
            <a:r>
              <a:rPr lang="fa-IR" sz="2800" b="1" kern="1200" dirty="0" smtClean="0">
                <a:solidFill>
                  <a:srgbClr val="FF0000"/>
                </a:solidFill>
                <a:effectLst>
                  <a:outerShdw blurRad="38100" dist="38100" dir="2700000" algn="tl">
                    <a:srgbClr val="000000"/>
                  </a:outerShdw>
                </a:effectLst>
                <a:latin typeface="+mn-lt"/>
                <a:ea typeface="+mn-ea"/>
                <a:cs typeface="B Titr" pitchFamily="2" charset="-78"/>
              </a:rPr>
              <a:t> مهمترین منبع آلودگی وشیوع بیماری وبا</a:t>
            </a:r>
            <a:endParaRPr lang="en-US" sz="2800" b="1" kern="1200" dirty="0" smtClean="0">
              <a:solidFill>
                <a:srgbClr val="FF0000"/>
              </a:solidFill>
              <a:effectLst>
                <a:outerShdw blurRad="38100" dist="38100" dir="2700000" algn="tl">
                  <a:srgbClr val="000000"/>
                </a:outerShdw>
              </a:effectLst>
              <a:latin typeface="+mn-lt"/>
              <a:ea typeface="+mn-ea"/>
              <a:cs typeface="B Titr" pitchFamily="2" charset="-78"/>
            </a:endParaRPr>
          </a:p>
        </p:txBody>
      </p:sp>
      <p:pic>
        <p:nvPicPr>
          <p:cNvPr id="31746" name="Picture 2" descr="C:\Users\Dr.dorozi\Desktop\eltor - photo\144833_orig.jpg"/>
          <p:cNvPicPr>
            <a:picLocks noGrp="1" noChangeAspect="1" noChangeArrowheads="1"/>
          </p:cNvPicPr>
          <p:nvPr>
            <p:ph idx="1"/>
          </p:nvPr>
        </p:nvPicPr>
        <p:blipFill>
          <a:blip r:embed="rId2" cstate="print"/>
          <a:stretch>
            <a:fillRect/>
          </a:stretch>
        </p:blipFill>
        <p:spPr bwMode="auto">
          <a:xfrm>
            <a:off x="2466474" y="1805050"/>
            <a:ext cx="8009322" cy="406636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17" y="428604"/>
            <a:ext cx="10382323" cy="1143008"/>
          </a:xfrm>
        </p:spPr>
        <p:txBody>
          <a:bodyPr/>
          <a:lstStyle/>
          <a:p>
            <a:r>
              <a:rPr lang="fa-IR" sz="2800" kern="1200" dirty="0" smtClean="0">
                <a:solidFill>
                  <a:srgbClr val="FF0000"/>
                </a:solidFill>
                <a:latin typeface="+mn-lt"/>
                <a:ea typeface="+mn-ea"/>
                <a:cs typeface="B Titr" pitchFamily="2" charset="-78"/>
              </a:rPr>
              <a:t>روش صحیح سالم سازی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672989" y="1829738"/>
            <a:ext cx="10998060" cy="4386097"/>
          </a:xfrm>
        </p:spPr>
        <p:txBody>
          <a:bodyPr/>
          <a:lstStyle/>
          <a:p>
            <a:r>
              <a:rPr lang="fa-IR" b="1" kern="1200" dirty="0" smtClean="0">
                <a:solidFill>
                  <a:srgbClr val="FF0000"/>
                </a:solidFill>
                <a:effectLst>
                  <a:outerShdw blurRad="38100" dist="38100" dir="2700000" algn="tl">
                    <a:srgbClr val="000000"/>
                  </a:outerShdw>
                </a:effectLst>
                <a:cs typeface="B Titr" pitchFamily="2" charset="-78"/>
              </a:rPr>
              <a:t>مرحله اول: </a:t>
            </a:r>
            <a:r>
              <a:rPr lang="fa-IR" b="1" kern="1200" dirty="0" smtClean="0">
                <a:solidFill>
                  <a:srgbClr val="00B050"/>
                </a:solidFill>
                <a:effectLst>
                  <a:outerShdw blurRad="38100" dist="38100" dir="2700000" algn="tl">
                    <a:srgbClr val="000000"/>
                  </a:outerShdw>
                </a:effectLst>
                <a:cs typeface="B Titr" pitchFamily="2" charset="-78"/>
              </a:rPr>
              <a:t>پاك‌سازي</a:t>
            </a:r>
          </a:p>
          <a:p>
            <a:pPr algn="ctr">
              <a:buNone/>
            </a:pPr>
            <a:r>
              <a:rPr lang="fa-IR" sz="2400" b="1" kern="1200" dirty="0" smtClean="0">
                <a:effectLst>
                  <a:outerShdw blurRad="38100" dist="38100" dir="2700000" algn="tl">
                    <a:srgbClr val="000000"/>
                  </a:outerShdw>
                </a:effectLst>
                <a:cs typeface="B Zar" pitchFamily="2" charset="-78"/>
              </a:rPr>
              <a:t>       </a:t>
            </a:r>
            <a:r>
              <a:rPr lang="fa-IR" sz="2400" b="1" kern="1200" dirty="0" smtClean="0">
                <a:effectLst>
                  <a:outerShdw blurRad="38100" dist="38100" dir="2700000" algn="tl">
                    <a:srgbClr val="000000"/>
                  </a:outerShdw>
                </a:effectLst>
                <a:cs typeface="B Titr" pitchFamily="2" charset="-78"/>
              </a:rPr>
              <a:t>پاك كردن سبزيجات از گل ولاي و مازاد سبزي</a:t>
            </a:r>
          </a:p>
        </p:txBody>
      </p:sp>
      <p:pic>
        <p:nvPicPr>
          <p:cNvPr id="5" name="Picture 2" descr="C:\Users\Dr.dorozi\Desktop\eltor - photo\s01 (2).jpg"/>
          <p:cNvPicPr>
            <a:picLocks noChangeAspect="1" noChangeArrowheads="1"/>
          </p:cNvPicPr>
          <p:nvPr/>
        </p:nvPicPr>
        <p:blipFill>
          <a:blip r:embed="rId2" cstate="print"/>
          <a:srcRect/>
          <a:stretch>
            <a:fillRect/>
          </a:stretch>
        </p:blipFill>
        <p:spPr bwMode="auto">
          <a:xfrm>
            <a:off x="1419726" y="3331592"/>
            <a:ext cx="4884821" cy="27952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7" descr="C:\Users\Dr.dorozi\Desktop\eltor - photo\s3.jpg"/>
          <p:cNvPicPr>
            <a:picLocks noChangeAspect="1" noChangeArrowheads="1"/>
          </p:cNvPicPr>
          <p:nvPr/>
        </p:nvPicPr>
        <p:blipFill>
          <a:blip r:embed="rId3" cstate="print"/>
          <a:srcRect/>
          <a:stretch>
            <a:fillRect/>
          </a:stretch>
        </p:blipFill>
        <p:spPr bwMode="auto">
          <a:xfrm>
            <a:off x="6626075" y="3503610"/>
            <a:ext cx="4635484" cy="264780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3</a:t>
            </a:fld>
            <a:endParaRPr lang="fa-IR"/>
          </a:p>
        </p:txBody>
      </p:sp>
      <p:sp>
        <p:nvSpPr>
          <p:cNvPr id="4" name="Rectangle 3"/>
          <p:cNvSpPr/>
          <p:nvPr/>
        </p:nvSpPr>
        <p:spPr>
          <a:xfrm>
            <a:off x="1455821" y="367928"/>
            <a:ext cx="9974179" cy="6105133"/>
          </a:xfrm>
          <a:prstGeom prst="rect">
            <a:avLst/>
          </a:prstGeom>
        </p:spPr>
        <p:txBody>
          <a:bodyPr wrap="square">
            <a:spAutoFit/>
          </a:bodyPr>
          <a:lstStyle/>
          <a:p>
            <a:pPr>
              <a:lnSpc>
                <a:spcPct val="107000"/>
              </a:lnSpc>
              <a:spcAft>
                <a:spcPts val="800"/>
              </a:spcAft>
            </a:pPr>
            <a:r>
              <a:rPr lang="ar-SA" sz="2600" b="1" dirty="0">
                <a:latin typeface="Times New Roman" panose="02020603050405020304" pitchFamily="18" charset="0"/>
                <a:ea typeface="Times New Roman" panose="02020603050405020304" pitchFamily="18" charset="0"/>
                <a:cs typeface="B Nazanin" panose="00000400000000000000" pitchFamily="2" charset="-78"/>
              </a:rPr>
              <a:t>در فاصله زمانی</a:t>
            </a:r>
            <a:r>
              <a:rPr lang="en-US" sz="2600" b="1" dirty="0">
                <a:latin typeface="Times New Roman" panose="02020603050405020304" pitchFamily="18" charset="0"/>
                <a:ea typeface="Times New Roman" panose="02020603050405020304" pitchFamily="18" charset="0"/>
                <a:cs typeface="B Nazanin" panose="00000400000000000000" pitchFamily="2" charset="-78"/>
              </a:rPr>
              <a:t>  </a:t>
            </a:r>
            <a:r>
              <a:rPr lang="fa-IR" sz="2600" b="1" dirty="0" smtClean="0">
                <a:latin typeface="Times New Roman" panose="02020603050405020304" pitchFamily="18" charset="0"/>
                <a:ea typeface="Times New Roman" panose="02020603050405020304" pitchFamily="18" charset="0"/>
                <a:cs typeface="B Nazanin" panose="00000400000000000000" pitchFamily="2" charset="-78"/>
              </a:rPr>
              <a:t>200</a:t>
            </a:r>
            <a:r>
              <a:rPr lang="ar-SA" sz="2600" b="1" dirty="0" smtClean="0">
                <a:latin typeface="Calibri" panose="020F0502020204030204" pitchFamily="34" charset="0"/>
                <a:ea typeface="Times New Roman" panose="02020603050405020304" pitchFamily="18" charset="0"/>
                <a:cs typeface="Times New Roman" panose="02020603050405020304" pitchFamily="18" charset="0"/>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سال اخیر </a:t>
            </a:r>
            <a:r>
              <a:rPr lang="fa-IR" sz="2600" b="1" dirty="0" smtClean="0">
                <a:latin typeface="Times New Roman" panose="02020603050405020304" pitchFamily="18" charset="0"/>
                <a:ea typeface="Times New Roman" panose="02020603050405020304" pitchFamily="18" charset="0"/>
                <a:cs typeface="B Nazanin" panose="00000400000000000000" pitchFamily="2" charset="-78"/>
              </a:rPr>
              <a:t>،</a:t>
            </a:r>
            <a:r>
              <a:rPr lang="ar-SA" sz="26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7 پاندمی عمده این بیماری را </a:t>
            </a:r>
            <a:r>
              <a:rPr lang="fa-IR" sz="2600" b="1" dirty="0" smtClean="0">
                <a:latin typeface="Times New Roman" panose="02020603050405020304" pitchFamily="18" charset="0"/>
                <a:ea typeface="Times New Roman" panose="02020603050405020304" pitchFamily="18" charset="0"/>
                <a:cs typeface="B Nazanin" panose="00000400000000000000" pitchFamily="2" charset="-78"/>
              </a:rPr>
              <a:t>در دنیا داشته ایم</a:t>
            </a:r>
            <a:r>
              <a:rPr lang="en-US" sz="2600" b="1" dirty="0" smtClean="0">
                <a:latin typeface="Times New Roman" panose="02020603050405020304" pitchFamily="18" charset="0"/>
                <a:ea typeface="Times New Roman" panose="02020603050405020304" pitchFamily="18" charset="0"/>
                <a:cs typeface="B Nazanin" panose="00000400000000000000" pitchFamily="2" charset="-78"/>
              </a:rPr>
              <a:t>:</a:t>
            </a:r>
            <a:endParaRPr lang="en-US" sz="26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2600" b="1" dirty="0">
                <a:latin typeface="Times New Roman" panose="02020603050405020304" pitchFamily="18" charset="0"/>
                <a:ea typeface="Times New Roman" panose="02020603050405020304" pitchFamily="18" charset="0"/>
                <a:cs typeface="B Nazanin" panose="00000400000000000000" pitchFamily="2" charset="-78"/>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پاندمی اول</a:t>
            </a:r>
            <a:r>
              <a:rPr lang="ar-SA" sz="2600" dirty="0">
                <a:latin typeface="Times New Roman" panose="02020603050405020304" pitchFamily="18" charset="0"/>
                <a:ea typeface="Times New Roman" panose="02020603050405020304" pitchFamily="18" charset="0"/>
                <a:cs typeface="B Nazanin" panose="00000400000000000000" pitchFamily="2" charset="-78"/>
              </a:rPr>
              <a:t> در قسمت بنگال هند بین سال‌های 1817 تا 1824 رخ داد. بیماری از هند به جنوب شرقی آسیا ، سپس چین، ژاپن ، خاورمیانه و جنوب روسیه رسید</a:t>
            </a:r>
            <a:r>
              <a:rPr lang="en-US" sz="2600" dirty="0">
                <a:latin typeface="Times New Roman" panose="02020603050405020304" pitchFamily="18" charset="0"/>
                <a:ea typeface="Times New Roman" panose="02020603050405020304" pitchFamily="18" charset="0"/>
                <a:cs typeface="B Nazanin" panose="00000400000000000000" pitchFamily="2" charset="-78"/>
              </a:rPr>
              <a:t>.</a:t>
            </a:r>
            <a:endParaRPr lang="en-US" sz="26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2600" b="1" dirty="0">
                <a:latin typeface="Times New Roman" panose="02020603050405020304" pitchFamily="18" charset="0"/>
                <a:ea typeface="Times New Roman" panose="02020603050405020304" pitchFamily="18" charset="0"/>
                <a:cs typeface="B Nazanin" panose="00000400000000000000" pitchFamily="2" charset="-78"/>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پاندمی دوم</a:t>
            </a:r>
            <a:r>
              <a:rPr lang="ar-SA" sz="2600" dirty="0">
                <a:latin typeface="Times New Roman" panose="02020603050405020304" pitchFamily="18" charset="0"/>
                <a:ea typeface="Times New Roman" panose="02020603050405020304" pitchFamily="18" charset="0"/>
                <a:cs typeface="B Nazanin" panose="00000400000000000000" pitchFamily="2" charset="-78"/>
              </a:rPr>
              <a:t> بین سال‌های 1827 تا 1835 رخ داد و عمدتا آمریکا و اروپا را متأثر کرد</a:t>
            </a:r>
            <a:r>
              <a:rPr lang="en-US" sz="2600" dirty="0">
                <a:latin typeface="Times New Roman" panose="02020603050405020304" pitchFamily="18" charset="0"/>
                <a:ea typeface="Times New Roman" panose="02020603050405020304" pitchFamily="18" charset="0"/>
                <a:cs typeface="B Nazanin" panose="00000400000000000000" pitchFamily="2" charset="-78"/>
              </a:rPr>
              <a:t>. </a:t>
            </a:r>
            <a:r>
              <a:rPr lang="ar-SA" sz="2600" dirty="0">
                <a:latin typeface="Times New Roman" panose="02020603050405020304" pitchFamily="18" charset="0"/>
                <a:ea typeface="Times New Roman" panose="02020603050405020304" pitchFamily="18" charset="0"/>
                <a:cs typeface="B Nazanin" panose="00000400000000000000" pitchFamily="2" charset="-78"/>
              </a:rPr>
              <a:t>دلیل آن هم پیشرفت‌های فناوری و میزان زیاد مبادلات تجاری و مهاجرت‌های گسترده‌ای بود که رخ می‌داد</a:t>
            </a:r>
            <a:r>
              <a:rPr lang="en-US" sz="2600" dirty="0">
                <a:latin typeface="Times New Roman" panose="02020603050405020304" pitchFamily="18" charset="0"/>
                <a:ea typeface="Times New Roman" panose="02020603050405020304" pitchFamily="18" charset="0"/>
                <a:cs typeface="B Nazanin" panose="00000400000000000000" pitchFamily="2" charset="-78"/>
              </a:rPr>
              <a:t>.</a:t>
            </a:r>
            <a:endParaRPr lang="en-US" sz="26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2600" b="1" dirty="0">
                <a:latin typeface="Times New Roman" panose="02020603050405020304" pitchFamily="18" charset="0"/>
                <a:ea typeface="Times New Roman" panose="02020603050405020304" pitchFamily="18" charset="0"/>
                <a:cs typeface="B Nazanin" panose="00000400000000000000" pitchFamily="2" charset="-78"/>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پاندمی سوم</a:t>
            </a:r>
            <a:r>
              <a:rPr lang="ar-SA" sz="2600" dirty="0">
                <a:latin typeface="Times New Roman" panose="02020603050405020304" pitchFamily="18" charset="0"/>
                <a:ea typeface="Times New Roman" panose="02020603050405020304" pitchFamily="18" charset="0"/>
                <a:cs typeface="B Nazanin" panose="00000400000000000000" pitchFamily="2" charset="-78"/>
              </a:rPr>
              <a:t> بین سال‌های 1839 تا 1856 بود و به شمال آفریقا و جنوب آمریکا هم رسید و به خصوص در برزیل غوغا کرد</a:t>
            </a:r>
            <a:r>
              <a:rPr lang="en-US" sz="2600" dirty="0">
                <a:latin typeface="Times New Roman" panose="02020603050405020304" pitchFamily="18" charset="0"/>
                <a:ea typeface="Times New Roman" panose="02020603050405020304" pitchFamily="18" charset="0"/>
                <a:cs typeface="B Nazanin" panose="00000400000000000000" pitchFamily="2" charset="-78"/>
              </a:rPr>
              <a:t>.</a:t>
            </a:r>
            <a:endParaRPr lang="en-US" sz="26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2600" b="1" dirty="0">
                <a:latin typeface="Times New Roman" panose="02020603050405020304" pitchFamily="18" charset="0"/>
                <a:ea typeface="Times New Roman" panose="02020603050405020304" pitchFamily="18" charset="0"/>
                <a:cs typeface="B Nazanin" panose="00000400000000000000" pitchFamily="2" charset="-78"/>
              </a:rPr>
              <a:t>–</a:t>
            </a:r>
            <a:r>
              <a:rPr lang="ar-SA" sz="2600" b="1" dirty="0">
                <a:latin typeface="Times New Roman" panose="02020603050405020304" pitchFamily="18" charset="0"/>
                <a:ea typeface="Times New Roman" panose="02020603050405020304" pitchFamily="18" charset="0"/>
                <a:cs typeface="B Nazanin" panose="00000400000000000000" pitchFamily="2" charset="-78"/>
              </a:rPr>
              <a:t>پاندمی چهارم</a:t>
            </a:r>
            <a:r>
              <a:rPr lang="ar-SA" sz="2600" dirty="0">
                <a:latin typeface="Times New Roman" panose="02020603050405020304" pitchFamily="18" charset="0"/>
                <a:ea typeface="Times New Roman" panose="02020603050405020304" pitchFamily="18" charset="0"/>
                <a:cs typeface="B Nazanin" panose="00000400000000000000" pitchFamily="2" charset="-78"/>
              </a:rPr>
              <a:t> بین سال‌های 1836 تا 1875 رخ داد و منطقه زیر صحرای بزرگ آفریقا را گرفتار کرد</a:t>
            </a:r>
            <a:r>
              <a:rPr lang="en-US" sz="2600" dirty="0">
                <a:latin typeface="Times New Roman" panose="02020603050405020304" pitchFamily="18" charset="0"/>
                <a:ea typeface="Times New Roman" panose="02020603050405020304" pitchFamily="18" charset="0"/>
                <a:cs typeface="B Nazanin" panose="00000400000000000000" pitchFamily="2" charset="-78"/>
              </a:rPr>
              <a:t>.</a:t>
            </a:r>
            <a:endParaRPr lang="en-US" sz="26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2600" b="1" dirty="0">
                <a:latin typeface="Times New Roman" panose="02020603050405020304" pitchFamily="18" charset="0"/>
                <a:ea typeface="Times New Roman" panose="02020603050405020304" pitchFamily="18" charset="0"/>
                <a:cs typeface="B Nazanin" panose="00000400000000000000" pitchFamily="2" charset="-78"/>
              </a:rPr>
              <a:t>– </a:t>
            </a:r>
            <a:r>
              <a:rPr lang="ar-SA" sz="2600" b="1" dirty="0">
                <a:latin typeface="Times New Roman" panose="02020603050405020304" pitchFamily="18" charset="0"/>
                <a:ea typeface="Times New Roman" panose="02020603050405020304" pitchFamily="18" charset="0"/>
                <a:cs typeface="B Nazanin" panose="00000400000000000000" pitchFamily="2" charset="-78"/>
              </a:rPr>
              <a:t>پاندمی های پنجم و ششم</a:t>
            </a:r>
            <a:r>
              <a:rPr lang="ar-SA" sz="2600" dirty="0">
                <a:latin typeface="Times New Roman" panose="02020603050405020304" pitchFamily="18" charset="0"/>
                <a:ea typeface="Times New Roman" panose="02020603050405020304" pitchFamily="18" charset="0"/>
                <a:cs typeface="B Nazanin" panose="00000400000000000000" pitchFamily="2" charset="-78"/>
              </a:rPr>
              <a:t> به ترتیب بین سال‌های 1881 تا 1896 و 1899 تا 1923 رخ دادند. این دو آمار مرگ و میر کمتری داشتند، چون در این زمان باکتری وبا کشف شده بود و راه پیشگیری از آن مشخص شده بود</a:t>
            </a:r>
            <a:r>
              <a:rPr lang="en-US" sz="2600" dirty="0" smtClean="0">
                <a:latin typeface="Times New Roman" panose="02020603050405020304" pitchFamily="18" charset="0"/>
                <a:ea typeface="Times New Roman" panose="02020603050405020304" pitchFamily="18" charset="0"/>
                <a:cs typeface="B Nazanin" panose="00000400000000000000" pitchFamily="2" charset="-78"/>
              </a:rPr>
              <a:t>.</a:t>
            </a:r>
            <a:r>
              <a:rPr lang="ar-SA" dirty="0"/>
              <a:t> </a:t>
            </a:r>
            <a:r>
              <a:rPr lang="ar-SA" sz="2400" dirty="0">
                <a:solidFill>
                  <a:srgbClr val="FF0000"/>
                </a:solidFill>
                <a:cs typeface="B Nazanin" panose="00000400000000000000" pitchFamily="2" charset="-78"/>
              </a:rPr>
              <a:t>اما متأسفانه در مصر، ایران، هند و فیلیپین وبا در همین زمان به طرز گسترده‌ای شایع شد و افراد زیادی به خاطر ابتلا به آن مردند</a:t>
            </a:r>
            <a:r>
              <a:rPr lang="en-US" sz="2400" dirty="0">
                <a:solidFill>
                  <a:srgbClr val="FF0000"/>
                </a:solidFill>
                <a:cs typeface="B Nazanin" panose="00000400000000000000" pitchFamily="2" charset="-78"/>
              </a:rPr>
              <a:t>.</a:t>
            </a:r>
            <a:endParaRPr lang="en-US" sz="24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093964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1008638" y="1408015"/>
            <a:ext cx="10883941" cy="4994476"/>
          </a:xfrm>
        </p:spPr>
        <p:txBody>
          <a:bodyPr/>
          <a:lstStyle/>
          <a:p>
            <a:r>
              <a:rPr lang="fa-IR" b="1" kern="1200" dirty="0" smtClean="0">
                <a:solidFill>
                  <a:srgbClr val="FF0000"/>
                </a:solidFill>
                <a:effectLst>
                  <a:outerShdw blurRad="38100" dist="38100" dir="2700000" algn="tl">
                    <a:srgbClr val="000000"/>
                  </a:outerShdw>
                </a:effectLst>
                <a:cs typeface="B Titr" pitchFamily="2" charset="-78"/>
              </a:rPr>
              <a:t>مرحله اول: </a:t>
            </a:r>
            <a:r>
              <a:rPr lang="fa-IR" b="1" kern="1200" dirty="0" smtClean="0">
                <a:solidFill>
                  <a:srgbClr val="00B050"/>
                </a:solidFill>
                <a:effectLst>
                  <a:outerShdw blurRad="38100" dist="38100" dir="2700000" algn="tl">
                    <a:srgbClr val="000000"/>
                  </a:outerShdw>
                </a:effectLst>
                <a:cs typeface="B Titr" pitchFamily="2" charset="-78"/>
              </a:rPr>
              <a:t>پاك‌سازي</a:t>
            </a:r>
            <a:endParaRPr lang="fa-IR" sz="3200" b="1" kern="1200" dirty="0" smtClean="0">
              <a:solidFill>
                <a:srgbClr val="00B050"/>
              </a:solidFill>
              <a:effectLst>
                <a:outerShdw blurRad="38100" dist="38100" dir="2700000" algn="tl">
                  <a:srgbClr val="000000"/>
                </a:outerShdw>
              </a:effectLst>
              <a:cs typeface="B Titr" pitchFamily="2" charset="-78"/>
            </a:endParaRPr>
          </a:p>
        </p:txBody>
      </p:sp>
      <p:pic>
        <p:nvPicPr>
          <p:cNvPr id="7" name="Picture 5" descr="C:\Users\Dr.dorozi\Desktop\eltor - photo\s02 (2).jpg"/>
          <p:cNvPicPr>
            <a:picLocks noChangeAspect="1" noChangeArrowheads="1"/>
          </p:cNvPicPr>
          <p:nvPr/>
        </p:nvPicPr>
        <p:blipFill>
          <a:blip r:embed="rId2" cstate="print"/>
          <a:stretch>
            <a:fillRect/>
          </a:stretch>
        </p:blipFill>
        <p:spPr bwMode="auto">
          <a:xfrm>
            <a:off x="1142965" y="3857629"/>
            <a:ext cx="5307644" cy="27860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Picture 18" descr="C:\Users\Dr.dorozi\Desktop\eltor - photo\images.jpeg"/>
          <p:cNvPicPr>
            <a:picLocks noChangeAspect="1" noChangeArrowheads="1"/>
          </p:cNvPicPr>
          <p:nvPr/>
        </p:nvPicPr>
        <p:blipFill>
          <a:blip r:embed="rId3" cstate="print"/>
          <a:srcRect/>
          <a:stretch>
            <a:fillRect/>
          </a:stretch>
        </p:blipFill>
        <p:spPr bwMode="auto">
          <a:xfrm>
            <a:off x="6667504" y="3905253"/>
            <a:ext cx="5429288" cy="271464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1333466" y="2210522"/>
            <a:ext cx="10668076" cy="461665"/>
          </a:xfrm>
          <a:prstGeom prst="rect">
            <a:avLst/>
          </a:prstGeom>
        </p:spPr>
        <p:txBody>
          <a:bodyPr wrap="square">
            <a:spAutoFit/>
          </a:bodyPr>
          <a:lstStyle/>
          <a:p>
            <a:pPr algn="ctr">
              <a:buNone/>
            </a:pPr>
            <a:r>
              <a:rPr lang="fa-IR" sz="2400" b="1" dirty="0" smtClean="0">
                <a:cs typeface="B Titr" pitchFamily="2" charset="-78"/>
              </a:rPr>
              <a:t>شستشوي سبزي با آب سالم  براي تميز شدن و رفع گل ولاي از سبزي</a:t>
            </a:r>
            <a:endParaRPr lang="fa-IR" sz="2400" b="1" dirty="0" smtClean="0">
              <a:solidFill>
                <a:srgbClr val="00B050"/>
              </a:solidFill>
              <a:cs typeface="B Titr" pitchFamily="2" charset="-78"/>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5632"/>
            <a:ext cx="10724147" cy="1047583"/>
          </a:xfrm>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571999" y="1514096"/>
            <a:ext cx="11303169" cy="4495800"/>
          </a:xfrm>
        </p:spPr>
        <p:txBody>
          <a:bodyPr/>
          <a:lstStyle/>
          <a:p>
            <a:r>
              <a:rPr lang="fa-IR" b="1" kern="1200" dirty="0" smtClean="0">
                <a:solidFill>
                  <a:srgbClr val="FF0000"/>
                </a:solidFill>
                <a:cs typeface="B Titr" pitchFamily="2" charset="-78"/>
              </a:rPr>
              <a:t>مرحله دوم : </a:t>
            </a:r>
            <a:r>
              <a:rPr lang="fa-IR" b="1" kern="1200" dirty="0" smtClean="0">
                <a:solidFill>
                  <a:srgbClr val="00B050"/>
                </a:solidFill>
                <a:cs typeface="B Titr" pitchFamily="2" charset="-78"/>
              </a:rPr>
              <a:t>انگل زدايي</a:t>
            </a:r>
          </a:p>
          <a:p>
            <a:pPr algn="ctr">
              <a:buNone/>
            </a:pPr>
            <a:r>
              <a:rPr lang="fa-IR" sz="2400" b="1" kern="1200" dirty="0" smtClean="0">
                <a:cs typeface="B Titr" pitchFamily="2" charset="-78"/>
              </a:rPr>
              <a:t>3-5 قطره مايع ظرفشويي به ازاي يك ليتر آب درظرف مناسب و عميق ريخته </a:t>
            </a:r>
          </a:p>
          <a:p>
            <a:pPr algn="ctr">
              <a:buNone/>
            </a:pPr>
            <a:r>
              <a:rPr lang="fa-IR" sz="2400" b="1" kern="1200" dirty="0" smtClean="0">
                <a:cs typeface="B Titr" pitchFamily="2" charset="-78"/>
              </a:rPr>
              <a:t>و پس از ايجاد كف آب، سبزي را بمدت 5 دقيقه درآن  نگه مي داريم</a:t>
            </a:r>
          </a:p>
        </p:txBody>
      </p:sp>
      <p:pic>
        <p:nvPicPr>
          <p:cNvPr id="6" name="Picture 4" descr="C:\Users\Dr.dorozi\Desktop\eltor - photo\s1.jpg"/>
          <p:cNvPicPr>
            <a:picLocks noChangeAspect="1" noChangeArrowheads="1"/>
          </p:cNvPicPr>
          <p:nvPr/>
        </p:nvPicPr>
        <p:blipFill>
          <a:blip r:embed="rId2" cstate="print"/>
          <a:srcRect/>
          <a:stretch>
            <a:fillRect/>
          </a:stretch>
        </p:blipFill>
        <p:spPr bwMode="auto">
          <a:xfrm>
            <a:off x="1547745" y="3404937"/>
            <a:ext cx="4858005" cy="2680634"/>
          </a:xfrm>
          <a:prstGeom prst="rect">
            <a:avLst/>
          </a:prstGeom>
          <a:ln>
            <a:noFill/>
          </a:ln>
          <a:effectLst>
            <a:outerShdw blurRad="292100" dist="139700" dir="2700000" algn="tl" rotWithShape="0">
              <a:srgbClr val="333333">
                <a:alpha val="65000"/>
              </a:srgbClr>
            </a:outerShdw>
          </a:effectLst>
        </p:spPr>
      </p:pic>
      <p:pic>
        <p:nvPicPr>
          <p:cNvPr id="9" name="Picture 10" descr="C:\Users\Dr.dorozi\Desktop\eltor - photo\s6.jpg"/>
          <p:cNvPicPr>
            <a:picLocks noChangeAspect="1" noChangeArrowheads="1"/>
          </p:cNvPicPr>
          <p:nvPr/>
        </p:nvPicPr>
        <p:blipFill>
          <a:blip r:embed="rId3" cstate="print"/>
          <a:srcRect/>
          <a:stretch>
            <a:fillRect/>
          </a:stretch>
        </p:blipFill>
        <p:spPr bwMode="auto">
          <a:xfrm>
            <a:off x="6797342" y="3408387"/>
            <a:ext cx="4789069" cy="262998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7"/>
            <a:ext cx="10787743" cy="1190542"/>
          </a:xfrm>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951345" y="1447800"/>
            <a:ext cx="10995232" cy="4822371"/>
          </a:xfrm>
          <a:ln>
            <a:solidFill>
              <a:schemeClr val="accent1"/>
            </a:solidFill>
          </a:ln>
        </p:spPr>
        <p:txBody>
          <a:bodyPr/>
          <a:lstStyle/>
          <a:p>
            <a:r>
              <a:rPr lang="fa-IR" b="1" kern="1200" dirty="0" smtClean="0">
                <a:solidFill>
                  <a:srgbClr val="FF0000"/>
                </a:solidFill>
                <a:cs typeface="B Titr" pitchFamily="2" charset="-78"/>
              </a:rPr>
              <a:t>مرحله دوم : </a:t>
            </a:r>
            <a:r>
              <a:rPr lang="fa-IR" b="1" kern="1200" dirty="0" smtClean="0">
                <a:solidFill>
                  <a:srgbClr val="00B050"/>
                </a:solidFill>
                <a:cs typeface="B Titr" pitchFamily="2" charset="-78"/>
              </a:rPr>
              <a:t>انگل زدايي</a:t>
            </a:r>
          </a:p>
          <a:p>
            <a:pPr algn="ctr">
              <a:buNone/>
            </a:pPr>
            <a:r>
              <a:rPr lang="fa-IR" sz="2400" b="1" kern="1200" dirty="0" smtClean="0">
                <a:cs typeface="B Titr" pitchFamily="2" charset="-78"/>
              </a:rPr>
              <a:t>سبزي را دركف آب به مدت 5 دقيقه غوطه ور كنيد و پس از آن سبزي را ازسطح رويي برداشته و آب كشي مي‌كنيم</a:t>
            </a:r>
          </a:p>
        </p:txBody>
      </p:sp>
      <p:pic>
        <p:nvPicPr>
          <p:cNvPr id="7" name="Picture 9" descr="C:\Users\Dr.dorozi\Desktop\eltor - photo\s5.jpg"/>
          <p:cNvPicPr>
            <a:picLocks noChangeAspect="1" noChangeArrowheads="1"/>
          </p:cNvPicPr>
          <p:nvPr/>
        </p:nvPicPr>
        <p:blipFill>
          <a:blip r:embed="rId2" cstate="print"/>
          <a:srcRect/>
          <a:stretch>
            <a:fillRect/>
          </a:stretch>
        </p:blipFill>
        <p:spPr bwMode="auto">
          <a:xfrm>
            <a:off x="1131090" y="3657600"/>
            <a:ext cx="4944857" cy="2617974"/>
          </a:xfrm>
          <a:prstGeom prst="rect">
            <a:avLst/>
          </a:prstGeom>
          <a:ln>
            <a:noFill/>
          </a:ln>
          <a:effectLst>
            <a:outerShdw blurRad="292100" dist="139700" dir="2700000" algn="tl" rotWithShape="0">
              <a:srgbClr val="333333">
                <a:alpha val="65000"/>
              </a:srgbClr>
            </a:outerShdw>
          </a:effectLst>
        </p:spPr>
      </p:pic>
      <p:pic>
        <p:nvPicPr>
          <p:cNvPr id="8" name="Picture 16" descr="C:\Users\Dr.dorozi\Desktop\eltor - photo\s10.jpg"/>
          <p:cNvPicPr>
            <a:picLocks noChangeAspect="1" noChangeArrowheads="1"/>
          </p:cNvPicPr>
          <p:nvPr/>
        </p:nvPicPr>
        <p:blipFill>
          <a:blip r:embed="rId3" cstate="print"/>
          <a:srcRect/>
          <a:stretch>
            <a:fillRect/>
          </a:stretch>
        </p:blipFill>
        <p:spPr bwMode="auto">
          <a:xfrm>
            <a:off x="6584128" y="3663633"/>
            <a:ext cx="4857904" cy="257631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6"/>
            <a:ext cx="10882745" cy="1325563"/>
          </a:xfrm>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95208" y="1852551"/>
            <a:ext cx="12001541" cy="4929241"/>
          </a:xfrm>
        </p:spPr>
        <p:txBody>
          <a:bodyPr/>
          <a:lstStyle/>
          <a:p>
            <a:r>
              <a:rPr lang="fa-IR" b="1" kern="1200" dirty="0" smtClean="0">
                <a:solidFill>
                  <a:srgbClr val="FF0000"/>
                </a:solidFill>
                <a:cs typeface="B Titr" pitchFamily="2" charset="-78"/>
              </a:rPr>
              <a:t>مرحله سوم : </a:t>
            </a:r>
            <a:r>
              <a:rPr lang="fa-IR" b="1" kern="1200" dirty="0" smtClean="0">
                <a:solidFill>
                  <a:srgbClr val="00B050"/>
                </a:solidFill>
                <a:cs typeface="B Titr" pitchFamily="2" charset="-78"/>
              </a:rPr>
              <a:t>گند زدايي</a:t>
            </a:r>
          </a:p>
          <a:p>
            <a:pPr algn="ctr">
              <a:buNone/>
            </a:pPr>
            <a:r>
              <a:rPr lang="fa-IR" sz="2400" b="1" kern="1200" dirty="0" smtClean="0">
                <a:effectLst>
                  <a:outerShdw blurRad="38100" dist="38100" dir="2700000" algn="tl">
                    <a:srgbClr val="000000"/>
                  </a:outerShdw>
                </a:effectLst>
                <a:cs typeface="B Zar" pitchFamily="2" charset="-78"/>
              </a:rPr>
              <a:t>   </a:t>
            </a:r>
            <a:r>
              <a:rPr lang="fa-IR" sz="2400" b="1" kern="1200" dirty="0" smtClean="0">
                <a:cs typeface="B Titr" pitchFamily="2" charset="-78"/>
              </a:rPr>
              <a:t>يك گرم(نصف قاشق چايخوري)پودرپركلرين70 % ويا دو قاشق مرباخوري </a:t>
            </a:r>
          </a:p>
          <a:p>
            <a:pPr algn="ctr">
              <a:buNone/>
            </a:pPr>
            <a:r>
              <a:rPr lang="fa-IR" sz="2400" b="1" kern="1200" dirty="0" smtClean="0">
                <a:cs typeface="B Titr" pitchFamily="2" charset="-78"/>
              </a:rPr>
              <a:t>      آب ژاول 5 درصد در 5 ليتر آب ريخته و بمدت 5 دقيقه نگه مي‌داريم                          </a:t>
            </a:r>
          </a:p>
        </p:txBody>
      </p:sp>
      <p:pic>
        <p:nvPicPr>
          <p:cNvPr id="6" name="Picture 14" descr="C:\Users\Dr.dorozi\Desktop\eltor - photo\s9.jpg"/>
          <p:cNvPicPr>
            <a:picLocks noChangeAspect="1" noChangeArrowheads="1"/>
          </p:cNvPicPr>
          <p:nvPr/>
        </p:nvPicPr>
        <p:blipFill>
          <a:blip r:embed="rId2" cstate="print"/>
          <a:srcRect/>
          <a:stretch>
            <a:fillRect/>
          </a:stretch>
        </p:blipFill>
        <p:spPr bwMode="auto">
          <a:xfrm>
            <a:off x="1779430" y="3360718"/>
            <a:ext cx="4697573" cy="29438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12" descr="C:\Users\Dr.dorozi\Desktop\eltor - photo\s8.jpg"/>
          <p:cNvPicPr>
            <a:picLocks noChangeAspect="1" noChangeArrowheads="1"/>
          </p:cNvPicPr>
          <p:nvPr/>
        </p:nvPicPr>
        <p:blipFill>
          <a:blip r:embed="rId3" cstate="print"/>
          <a:srcRect/>
          <a:stretch>
            <a:fillRect/>
          </a:stretch>
        </p:blipFill>
        <p:spPr bwMode="auto">
          <a:xfrm>
            <a:off x="6998406" y="3336498"/>
            <a:ext cx="4805893" cy="2968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6"/>
            <a:ext cx="10918371" cy="1325563"/>
          </a:xfrm>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1117600" y="1710047"/>
            <a:ext cx="10883941" cy="5071745"/>
          </a:xfrm>
        </p:spPr>
        <p:txBody>
          <a:bodyPr/>
          <a:lstStyle/>
          <a:p>
            <a:r>
              <a:rPr lang="fa-IR" b="1" kern="1200" dirty="0" smtClean="0">
                <a:solidFill>
                  <a:srgbClr val="FF0000"/>
                </a:solidFill>
                <a:effectLst>
                  <a:outerShdw blurRad="38100" dist="38100" dir="2700000" algn="tl">
                    <a:srgbClr val="000000"/>
                  </a:outerShdw>
                </a:effectLst>
                <a:cs typeface="B Zar" pitchFamily="2" charset="-78"/>
              </a:rPr>
              <a:t>مرحله سوم : </a:t>
            </a:r>
            <a:r>
              <a:rPr lang="fa-IR" b="1" kern="1200" dirty="0" smtClean="0">
                <a:solidFill>
                  <a:srgbClr val="00B050"/>
                </a:solidFill>
                <a:effectLst>
                  <a:outerShdw blurRad="38100" dist="38100" dir="2700000" algn="tl">
                    <a:srgbClr val="000000"/>
                  </a:outerShdw>
                </a:effectLst>
                <a:cs typeface="B Zar" pitchFamily="2" charset="-78"/>
              </a:rPr>
              <a:t>گند زدايي</a:t>
            </a:r>
          </a:p>
          <a:p>
            <a:pPr algn="ctr">
              <a:buNone/>
            </a:pPr>
            <a:r>
              <a:rPr lang="fa-IR" sz="3200" b="1" kern="1200" dirty="0" smtClean="0">
                <a:effectLst>
                  <a:outerShdw blurRad="38100" dist="38100" dir="2700000" algn="tl">
                    <a:srgbClr val="000000"/>
                  </a:outerShdw>
                </a:effectLst>
                <a:cs typeface="B Zar" pitchFamily="2" charset="-78"/>
              </a:rPr>
              <a:t> </a:t>
            </a:r>
            <a:r>
              <a:rPr lang="fa-IR" sz="2400" b="1" kern="1200" dirty="0" smtClean="0">
                <a:effectLst>
                  <a:outerShdw blurRad="38100" dist="38100" dir="2700000" algn="tl">
                    <a:srgbClr val="000000"/>
                  </a:outerShdw>
                </a:effectLst>
                <a:cs typeface="B Zar" pitchFamily="2" charset="-78"/>
              </a:rPr>
              <a:t>بعد از نگه داري سبزي به مدت 5 دقيقه در محلول كلر يا آب ژاول ، آن را خارج و آب كشي مي كنيم</a:t>
            </a:r>
            <a:endParaRPr lang="fa-IR" sz="2400" b="1" kern="1200" dirty="0" smtClean="0">
              <a:solidFill>
                <a:srgbClr val="00B050"/>
              </a:solidFill>
              <a:effectLst>
                <a:outerShdw blurRad="38100" dist="38100" dir="2700000" algn="tl">
                  <a:srgbClr val="000000"/>
                </a:outerShdw>
              </a:effectLst>
              <a:cs typeface="B Zar" pitchFamily="2" charset="-78"/>
            </a:endParaRPr>
          </a:p>
        </p:txBody>
      </p:sp>
      <p:pic>
        <p:nvPicPr>
          <p:cNvPr id="5" name="Picture 11" descr="C:\Users\Dr.dorozi\Desktop\eltor - photo\s7.jpg"/>
          <p:cNvPicPr>
            <a:picLocks noChangeAspect="1" noChangeArrowheads="1"/>
          </p:cNvPicPr>
          <p:nvPr/>
        </p:nvPicPr>
        <p:blipFill>
          <a:blip r:embed="rId2" cstate="print"/>
          <a:srcRect/>
          <a:stretch>
            <a:fillRect/>
          </a:stretch>
        </p:blipFill>
        <p:spPr bwMode="auto">
          <a:xfrm>
            <a:off x="1359568" y="3786190"/>
            <a:ext cx="5117435" cy="28100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8" descr="C:\Users\Dr.dorozi\Desktop\eltor - photo\s4.jpg"/>
          <p:cNvPicPr>
            <a:picLocks noChangeAspect="1" noChangeArrowheads="1"/>
          </p:cNvPicPr>
          <p:nvPr/>
        </p:nvPicPr>
        <p:blipFill>
          <a:blip r:embed="rId3" cstate="print"/>
          <a:srcRect/>
          <a:stretch>
            <a:fillRect/>
          </a:stretch>
        </p:blipFill>
        <p:spPr bwMode="auto">
          <a:xfrm>
            <a:off x="7002379" y="3786190"/>
            <a:ext cx="4903912" cy="27703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6"/>
            <a:ext cx="10680865" cy="1000687"/>
          </a:xfrm>
        </p:spPr>
        <p:txBody>
          <a:bodyPr/>
          <a:lstStyle/>
          <a:p>
            <a:r>
              <a:rPr lang="fa-IR" sz="2800" kern="1200" dirty="0" smtClean="0">
                <a:solidFill>
                  <a:srgbClr val="FF0000"/>
                </a:solidFill>
                <a:latin typeface="+mn-lt"/>
                <a:ea typeface="+mn-ea"/>
                <a:cs typeface="B Titr" pitchFamily="2" charset="-78"/>
              </a:rPr>
              <a:t>روش صحیح شستشوی سبزیجات ومیوه جات خام</a:t>
            </a:r>
            <a:r>
              <a:rPr lang="fa-IR" sz="2800" kern="1200" dirty="0" smtClean="0">
                <a:solidFill>
                  <a:srgbClr val="FF0000"/>
                </a:solidFill>
                <a:cs typeface="B Titr" pitchFamily="2" charset="-78"/>
              </a:rPr>
              <a:t> مصرفی</a:t>
            </a:r>
            <a:endParaRPr lang="en-US" sz="2800" kern="1200" dirty="0" smtClean="0">
              <a:solidFill>
                <a:srgbClr val="FF0000"/>
              </a:solidFill>
              <a:latin typeface="+mn-lt"/>
              <a:ea typeface="+mn-ea"/>
              <a:cs typeface="B Titr" pitchFamily="2" charset="-78"/>
            </a:endParaRPr>
          </a:p>
        </p:txBody>
      </p:sp>
      <p:sp>
        <p:nvSpPr>
          <p:cNvPr id="4" name="Content Placeholder 3"/>
          <p:cNvSpPr>
            <a:spLocks noGrp="1"/>
          </p:cNvSpPr>
          <p:nvPr>
            <p:ph idx="1"/>
          </p:nvPr>
        </p:nvSpPr>
        <p:spPr>
          <a:xfrm>
            <a:off x="1060086" y="1516284"/>
            <a:ext cx="10883941" cy="4736075"/>
          </a:xfrm>
        </p:spPr>
        <p:txBody>
          <a:bodyPr/>
          <a:lstStyle/>
          <a:p>
            <a:r>
              <a:rPr lang="fa-IR" b="1" kern="1200" dirty="0" smtClean="0">
                <a:solidFill>
                  <a:srgbClr val="FF0000"/>
                </a:solidFill>
                <a:cs typeface="B Titr" pitchFamily="2" charset="-78"/>
              </a:rPr>
              <a:t>مرحله چهارم : </a:t>
            </a:r>
            <a:r>
              <a:rPr lang="fa-IR" b="1" kern="1200" dirty="0" smtClean="0">
                <a:solidFill>
                  <a:srgbClr val="00B050"/>
                </a:solidFill>
                <a:cs typeface="B Titr" pitchFamily="2" charset="-78"/>
              </a:rPr>
              <a:t>شستشو وآبكشي</a:t>
            </a:r>
            <a:endParaRPr lang="fa-IR" kern="1200" dirty="0" smtClean="0">
              <a:solidFill>
                <a:srgbClr val="00B050"/>
              </a:solidFill>
              <a:cs typeface="B Titr" pitchFamily="2" charset="-78"/>
            </a:endParaRPr>
          </a:p>
          <a:p>
            <a:pPr algn="ctr">
              <a:buNone/>
            </a:pPr>
            <a:r>
              <a:rPr lang="fa-IR" sz="2400" b="1" kern="1200" dirty="0" smtClean="0">
                <a:cs typeface="B Titr" pitchFamily="2" charset="-78"/>
              </a:rPr>
              <a:t>بعد از خارج كردن سبزي از محلول گند زدا آن را به خوبي با آب سالم شسته و آب كشي مي كنيم (دراين مرحله سبزي آماده خوردن است)</a:t>
            </a:r>
            <a:endParaRPr lang="fa-IR" sz="2400" b="1" kern="1200" dirty="0" smtClean="0">
              <a:solidFill>
                <a:srgbClr val="00B050"/>
              </a:solidFill>
              <a:cs typeface="B Titr" pitchFamily="2" charset="-78"/>
            </a:endParaRPr>
          </a:p>
        </p:txBody>
      </p:sp>
      <p:pic>
        <p:nvPicPr>
          <p:cNvPr id="7" name="Picture 17" descr="C:\Users\Dr.dorozi\Desktop\eltor - photo\s11.jpg"/>
          <p:cNvPicPr>
            <a:picLocks noChangeAspect="1" noChangeArrowheads="1"/>
          </p:cNvPicPr>
          <p:nvPr/>
        </p:nvPicPr>
        <p:blipFill>
          <a:blip r:embed="rId2" cstate="print"/>
          <a:srcRect/>
          <a:stretch>
            <a:fillRect/>
          </a:stretch>
        </p:blipFill>
        <p:spPr bwMode="auto">
          <a:xfrm>
            <a:off x="1238216" y="3786190"/>
            <a:ext cx="5238787" cy="257851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6" name="Picture 2"/>
          <p:cNvPicPr>
            <a:picLocks noChangeAspect="1" noChangeArrowheads="1"/>
          </p:cNvPicPr>
          <p:nvPr/>
        </p:nvPicPr>
        <p:blipFill>
          <a:blip r:embed="rId3" cstate="print"/>
          <a:srcRect/>
          <a:stretch>
            <a:fillRect/>
          </a:stretch>
        </p:blipFill>
        <p:spPr bwMode="auto">
          <a:xfrm>
            <a:off x="6667504" y="3786190"/>
            <a:ext cx="5333995" cy="257851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36</a:t>
            </a:fld>
            <a:endParaRPr lang="fa-I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344" y="0"/>
            <a:ext cx="12192000" cy="6858000"/>
          </a:xfrm>
          <a:prstGeom prst="rect">
            <a:avLst/>
          </a:prstGeom>
        </p:spPr>
      </p:pic>
      <p:sp>
        <p:nvSpPr>
          <p:cNvPr id="6" name="Rectangle 5"/>
          <p:cNvSpPr/>
          <p:nvPr/>
        </p:nvSpPr>
        <p:spPr>
          <a:xfrm>
            <a:off x="7234177" y="97536"/>
            <a:ext cx="4532707" cy="1025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000" b="1" dirty="0" smtClean="0">
                <a:cs typeface="B Titr" pitchFamily="2" charset="-78"/>
              </a:rPr>
              <a:t>شاد و سرافراز باشید</a:t>
            </a:r>
            <a:endParaRPr lang="fa-IR" sz="4000" b="1" dirty="0">
              <a:cs typeface="B Titr" pitchFamily="2" charset="-78"/>
            </a:endParaRPr>
          </a:p>
        </p:txBody>
      </p:sp>
    </p:spTree>
    <p:extLst>
      <p:ext uri="{BB962C8B-B14F-4D97-AF65-F5344CB8AC3E}">
        <p14:creationId xmlns:p14="http://schemas.microsoft.com/office/powerpoint/2010/main" val="1196405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4</a:t>
            </a:fld>
            <a:endParaRPr lang="fa-IR"/>
          </a:p>
        </p:txBody>
      </p:sp>
      <p:sp>
        <p:nvSpPr>
          <p:cNvPr id="4" name="Rectangle 3"/>
          <p:cNvSpPr/>
          <p:nvPr/>
        </p:nvSpPr>
        <p:spPr>
          <a:xfrm>
            <a:off x="2322095" y="1102482"/>
            <a:ext cx="9300411" cy="4619213"/>
          </a:xfrm>
          <a:prstGeom prst="rect">
            <a:avLst/>
          </a:prstGeom>
        </p:spPr>
        <p:txBody>
          <a:bodyPr wrap="square">
            <a:spAutoFit/>
          </a:bodyPr>
          <a:lstStyle/>
          <a:p>
            <a:pPr>
              <a:lnSpc>
                <a:spcPct val="107000"/>
              </a:lnSpc>
              <a:spcAft>
                <a:spcPts val="800"/>
              </a:spcAft>
            </a:pPr>
            <a:r>
              <a:rPr lang="en-US" sz="3000" b="1" dirty="0">
                <a:latin typeface="Times New Roman" panose="02020603050405020304" pitchFamily="18" charset="0"/>
                <a:ea typeface="Times New Roman" panose="02020603050405020304" pitchFamily="18" charset="0"/>
                <a:cs typeface="B Nazanin" panose="00000400000000000000" pitchFamily="2" charset="-78"/>
              </a:rPr>
              <a:t>– </a:t>
            </a:r>
            <a:r>
              <a:rPr lang="ar-SA" sz="3000" b="1" dirty="0">
                <a:latin typeface="Times New Roman" panose="02020603050405020304" pitchFamily="18" charset="0"/>
                <a:ea typeface="Times New Roman" panose="02020603050405020304" pitchFamily="18" charset="0"/>
                <a:cs typeface="B Nazanin" panose="00000400000000000000" pitchFamily="2" charset="-78"/>
              </a:rPr>
              <a:t>آخرین پاندمی (پاندمی هفتم)</a:t>
            </a:r>
            <a:r>
              <a:rPr lang="ar-SA" sz="3000" dirty="0">
                <a:latin typeface="Times New Roman" panose="02020603050405020304" pitchFamily="18" charset="0"/>
                <a:ea typeface="Times New Roman" panose="02020603050405020304" pitchFamily="18" charset="0"/>
                <a:cs typeface="B Nazanin" panose="00000400000000000000" pitchFamily="2" charset="-78"/>
              </a:rPr>
              <a:t> در سال 1961 در اندونزی گزارش شد و به خاطر ظهور گونه جدیدی بود که </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همان</a:t>
            </a:r>
            <a:r>
              <a:rPr lang="fa-IR" sz="3000" dirty="0" smtClean="0">
                <a:latin typeface="Times New Roman" panose="02020603050405020304" pitchFamily="18" charset="0"/>
                <a:ea typeface="Times New Roman" panose="02020603050405020304" pitchFamily="18" charset="0"/>
                <a:cs typeface="B Nazanin" panose="00000400000000000000" pitchFamily="2" charset="-78"/>
              </a:rPr>
              <a:t> التور</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 </a:t>
            </a:r>
            <a:r>
              <a:rPr lang="en-US" sz="40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El Tor </a:t>
            </a:r>
            <a:r>
              <a:rPr lang="ar-SA" sz="3000" dirty="0">
                <a:latin typeface="Times New Roman" panose="02020603050405020304" pitchFamily="18" charset="0"/>
                <a:ea typeface="Times New Roman" panose="02020603050405020304" pitchFamily="18" charset="0"/>
                <a:cs typeface="B Nazanin" panose="00000400000000000000" pitchFamily="2" charset="-78"/>
              </a:rPr>
              <a:t>باشد. این گونه هنوز هم در کشورهای در حال توسعه </a:t>
            </a:r>
            <a:r>
              <a:rPr lang="fa-IR" sz="3000" dirty="0" smtClean="0">
                <a:latin typeface="Times New Roman" panose="02020603050405020304" pitchFamily="18" charset="0"/>
                <a:ea typeface="Times New Roman" panose="02020603050405020304" pitchFamily="18" charset="0"/>
                <a:cs typeface="B Nazanin" panose="00000400000000000000" pitchFamily="2" charset="-78"/>
              </a:rPr>
              <a:t>شایع است</a:t>
            </a:r>
            <a:r>
              <a:rPr lang="en-US" sz="3000" dirty="0" smtClean="0">
                <a:latin typeface="Times New Roman" panose="02020603050405020304" pitchFamily="18" charset="0"/>
                <a:ea typeface="Times New Roman" panose="02020603050405020304" pitchFamily="18" charset="0"/>
                <a:cs typeface="B Nazanin" panose="00000400000000000000" pitchFamily="2" charset="-78"/>
              </a:rPr>
              <a:t>.</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از قرن نوزدهم به بعد، بیماری وبا باعث مرگ ده‌ها میلیون نفر شده است.</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 در روسیه </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بین </a:t>
            </a:r>
            <a:r>
              <a:rPr lang="ar-SA" sz="3000" dirty="0">
                <a:latin typeface="Times New Roman" panose="02020603050405020304" pitchFamily="18" charset="0"/>
                <a:ea typeface="Times New Roman" panose="02020603050405020304" pitchFamily="18" charset="0"/>
                <a:cs typeface="B Nazanin" panose="00000400000000000000" pitchFamily="2" charset="-78"/>
              </a:rPr>
              <a:t>سال‌های 1847 تا 1851، بیش از یک میلیون نفر به خاطر ابتلا به </a:t>
            </a:r>
            <a:r>
              <a:rPr lang="fa-IR" sz="3000" dirty="0" smtClean="0">
                <a:latin typeface="Times New Roman" panose="02020603050405020304" pitchFamily="18" charset="0"/>
                <a:ea typeface="Times New Roman" panose="02020603050405020304" pitchFamily="18" charset="0"/>
                <a:cs typeface="B Nazanin" panose="00000400000000000000" pitchFamily="2" charset="-78"/>
              </a:rPr>
              <a:t>وبا</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sz="3000" dirty="0">
                <a:latin typeface="Times New Roman" panose="02020603050405020304" pitchFamily="18" charset="0"/>
                <a:ea typeface="Times New Roman" panose="02020603050405020304" pitchFamily="18" charset="0"/>
                <a:cs typeface="B Nazanin" panose="00000400000000000000" pitchFamily="2" charset="-78"/>
              </a:rPr>
              <a:t>مردند. </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در طی </a:t>
            </a:r>
            <a:r>
              <a:rPr lang="fa-IR" sz="3000" dirty="0" smtClean="0">
                <a:latin typeface="Times New Roman" panose="02020603050405020304" pitchFamily="18" charset="0"/>
                <a:ea typeface="Times New Roman" panose="02020603050405020304" pitchFamily="18" charset="0"/>
                <a:cs typeface="B Nazanin" panose="00000400000000000000" pitchFamily="2" charset="-78"/>
              </a:rPr>
              <a:t>جهانگیری</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sz="3000" dirty="0">
                <a:latin typeface="Times New Roman" panose="02020603050405020304" pitchFamily="18" charset="0"/>
                <a:ea typeface="Times New Roman" panose="02020603050405020304" pitchFamily="18" charset="0"/>
                <a:cs typeface="B Nazanin" panose="00000400000000000000" pitchFamily="2" charset="-78"/>
              </a:rPr>
              <a:t>دوم 150 هزار آمریکایی کشته شدند. </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بین سال 1900 تا 1920، 8 میلیون هندی به خاطر وبا درگذشتند</a:t>
            </a:r>
            <a:r>
              <a:rPr lang="en-US" sz="3000" dirty="0">
                <a:latin typeface="Times New Roman" panose="02020603050405020304" pitchFamily="18" charset="0"/>
                <a:ea typeface="Times New Roman" panose="02020603050405020304" pitchFamily="18" charset="0"/>
                <a:cs typeface="B Nazanin" panose="00000400000000000000" pitchFamily="2" charset="-78"/>
              </a:rPr>
              <a:t>.</a:t>
            </a:r>
            <a:endParaRPr lang="en-US" sz="3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1363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5</a:t>
            </a:fld>
            <a:endParaRPr lang="fa-IR"/>
          </a:p>
        </p:txBody>
      </p:sp>
      <p:sp>
        <p:nvSpPr>
          <p:cNvPr id="4" name="Rectangle 3"/>
          <p:cNvSpPr/>
          <p:nvPr/>
        </p:nvSpPr>
        <p:spPr>
          <a:xfrm>
            <a:off x="1636295" y="866278"/>
            <a:ext cx="10082463" cy="4743350"/>
          </a:xfrm>
          <a:prstGeom prst="rect">
            <a:avLst/>
          </a:prstGeom>
        </p:spPr>
        <p:txBody>
          <a:bodyPr wrap="square">
            <a:spAutoFit/>
          </a:bodyPr>
          <a:lstStyle/>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در سال 1854 تحولی رخ داد، در این زمان فردی به نام </a:t>
            </a:r>
            <a:r>
              <a:rPr lang="ar-SA" sz="3000" b="1" dirty="0">
                <a:latin typeface="Times New Roman" panose="02020603050405020304" pitchFamily="18" charset="0"/>
                <a:ea typeface="Times New Roman" panose="02020603050405020304" pitchFamily="18" charset="0"/>
                <a:cs typeface="B Nazanin" panose="00000400000000000000" pitchFamily="2" charset="-78"/>
              </a:rPr>
              <a:t>جان اسنو</a:t>
            </a:r>
            <a:r>
              <a:rPr lang="ar-SA" sz="3000" dirty="0">
                <a:latin typeface="Times New Roman" panose="02020603050405020304" pitchFamily="18" charset="0"/>
                <a:ea typeface="Times New Roman" panose="02020603050405020304" pitchFamily="18" charset="0"/>
                <a:cs typeface="B Nazanin" panose="00000400000000000000" pitchFamily="2" charset="-78"/>
              </a:rPr>
              <a:t> متوجه اهمیت آب‌های </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آلود</a:t>
            </a:r>
            <a:r>
              <a:rPr lang="fa-IR" sz="3000" dirty="0" smtClean="0">
                <a:latin typeface="Times New Roman" panose="02020603050405020304" pitchFamily="18" charset="0"/>
                <a:ea typeface="Times New Roman" panose="02020603050405020304" pitchFamily="18" charset="0"/>
                <a:cs typeface="B Nazanin" panose="00000400000000000000" pitchFamily="2" charset="-78"/>
              </a:rPr>
              <a:t>ه</a:t>
            </a: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sz="3000" dirty="0">
                <a:latin typeface="Times New Roman" panose="02020603050405020304" pitchFamily="18" charset="0"/>
                <a:ea typeface="Times New Roman" panose="02020603050405020304" pitchFamily="18" charset="0"/>
                <a:cs typeface="B Nazanin" panose="00000400000000000000" pitchFamily="2" charset="-78"/>
              </a:rPr>
              <a:t>در ابتلا به بیماری وبا شد. او پزشکی بود که کارهای زیادی در زمینه بیهوشی و بهداشت انجام داد. او را پدر دانش اپیدمیولوژی مدرن می‌دانند</a:t>
            </a:r>
            <a:r>
              <a:rPr lang="en-US" sz="3000" dirty="0">
                <a:latin typeface="Times New Roman" panose="02020603050405020304" pitchFamily="18" charset="0"/>
                <a:ea typeface="Times New Roman" panose="02020603050405020304" pitchFamily="18" charset="0"/>
                <a:cs typeface="B Nazanin" panose="00000400000000000000" pitchFamily="2" charset="-78"/>
              </a:rPr>
              <a:t>.</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smtClean="0">
                <a:latin typeface="Times New Roman" panose="02020603050405020304" pitchFamily="18" charset="0"/>
                <a:ea typeface="Times New Roman" panose="02020603050405020304" pitchFamily="18" charset="0"/>
                <a:cs typeface="B Nazanin" panose="00000400000000000000" pitchFamily="2" charset="-78"/>
              </a:rPr>
              <a:t>آن </a:t>
            </a:r>
            <a:r>
              <a:rPr lang="ar-SA" sz="3000" dirty="0">
                <a:latin typeface="Times New Roman" panose="02020603050405020304" pitchFamily="18" charset="0"/>
                <a:ea typeface="Times New Roman" panose="02020603050405020304" pitchFamily="18" charset="0"/>
                <a:cs typeface="B Nazanin" panose="00000400000000000000" pitchFamily="2" charset="-78"/>
              </a:rPr>
              <a:t>زمان هنوز عامل بیماری و راه انتقال آن به درستی شناخته نشده بود، فقط تئوری‌هایی در مورد انتقال آلودگی از طریق «هوای بد و آلوده» وجود داشت</a:t>
            </a:r>
            <a:r>
              <a:rPr lang="en-US" sz="3000" dirty="0">
                <a:latin typeface="Times New Roman" panose="02020603050405020304" pitchFamily="18" charset="0"/>
                <a:ea typeface="Times New Roman" panose="02020603050405020304" pitchFamily="18" charset="0"/>
                <a:cs typeface="B Nazanin" panose="00000400000000000000" pitchFamily="2" charset="-78"/>
              </a:rPr>
              <a:t>.</a:t>
            </a:r>
            <a:endParaRPr lang="en-US" sz="30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000" dirty="0">
                <a:latin typeface="Times New Roman" panose="02020603050405020304" pitchFamily="18" charset="0"/>
                <a:ea typeface="Times New Roman" panose="02020603050405020304" pitchFamily="18" charset="0"/>
                <a:cs typeface="B Nazanin" panose="00000400000000000000" pitchFamily="2" charset="-78"/>
              </a:rPr>
              <a:t>اما جان اسنو آنقدر زیرک بود که با ثبت موارد بیماری روی  نقشه متوجه شیوه انتقال بیماری شود. او موارد جدید بیماری را به صورت نقطه‌هایی روی نقشه شهر لندن ثبت کرد و متوجه شد که یک تلمبه آب عمومی در خیابان «برودویک»، عامل بیماری را منتقل می‌کند</a:t>
            </a:r>
            <a:r>
              <a:rPr lang="en-US" sz="3000" dirty="0">
                <a:latin typeface="Times New Roman" panose="02020603050405020304" pitchFamily="18" charset="0"/>
                <a:ea typeface="Times New Roman" panose="02020603050405020304" pitchFamily="18" charset="0"/>
                <a:cs typeface="B Nazanin" panose="00000400000000000000" pitchFamily="2" charset="-78"/>
              </a:rPr>
              <a:t>.</a:t>
            </a:r>
            <a:endParaRPr lang="en-US" sz="3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86949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6</a:t>
            </a:fld>
            <a:endParaRPr lang="fa-IR"/>
          </a:p>
        </p:txBody>
      </p:sp>
      <p:sp>
        <p:nvSpPr>
          <p:cNvPr id="4" name="Rectangle 2"/>
          <p:cNvSpPr>
            <a:spLocks noChangeArrowheads="1"/>
          </p:cNvSpPr>
          <p:nvPr/>
        </p:nvSpPr>
        <p:spPr bwMode="auto">
          <a:xfrm>
            <a:off x="884321" y="429797"/>
            <a:ext cx="10423358"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0" fontAlgn="base" latinLnBrk="0" hangingPunct="0">
              <a:lnSpc>
                <a:spcPct val="100000"/>
              </a:lnSpc>
              <a:spcBef>
                <a:spcPct val="0"/>
              </a:spcBef>
              <a:spcAft>
                <a:spcPct val="0"/>
              </a:spcAft>
              <a:buClrTx/>
              <a:buSzTx/>
              <a:buFontTx/>
              <a:buNone/>
              <a:tabLst/>
            </a:pPr>
            <a:r>
              <a:rPr kumimoji="0" lang="ar-SA" altLang="en-US" sz="3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جالب است بدانید که هنوز به نشانی قدردانی از این پزشک و کار بزرگی که کرد، این تلمبه آب در خیابان برودویک حفظ شده است</a:t>
            </a:r>
            <a:r>
              <a:rPr kumimoji="0" lang="en-US" altLang="en-US" sz="32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endParaRPr kumimoji="0" lang="en-US" altLang="en-US" sz="3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1025" name="Picture 3" descr="11-6-2014 10-08-14 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3830" y="1868235"/>
            <a:ext cx="5169569" cy="435209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983831" y="56827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179227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3" name="Slide Number Placeholder 2"/>
          <p:cNvSpPr>
            <a:spLocks noGrp="1"/>
          </p:cNvSpPr>
          <p:nvPr>
            <p:ph type="sldNum" sz="quarter" idx="12"/>
          </p:nvPr>
        </p:nvSpPr>
        <p:spPr/>
        <p:txBody>
          <a:bodyPr/>
          <a:lstStyle/>
          <a:p>
            <a:pPr>
              <a:defRPr/>
            </a:pPr>
            <a:fld id="{3168AE4A-9841-4A73-9C9F-9D8F66DCE8E3}" type="slidenum">
              <a:rPr lang="fa-IR" smtClean="0"/>
              <a:pPr>
                <a:defRPr/>
              </a:pPr>
              <a:t>7</a:t>
            </a:fld>
            <a:endParaRPr lang="fa-IR"/>
          </a:p>
        </p:txBody>
      </p:sp>
      <p:sp>
        <p:nvSpPr>
          <p:cNvPr id="4" name="Rectangle 3"/>
          <p:cNvSpPr/>
          <p:nvPr/>
        </p:nvSpPr>
        <p:spPr>
          <a:xfrm>
            <a:off x="1058780" y="678233"/>
            <a:ext cx="10383252" cy="4410438"/>
          </a:xfrm>
          <a:prstGeom prst="rect">
            <a:avLst/>
          </a:prstGeom>
        </p:spPr>
        <p:txBody>
          <a:bodyPr wrap="square">
            <a:spAutoFit/>
          </a:bodyPr>
          <a:lstStyle/>
          <a:p>
            <a:pPr>
              <a:lnSpc>
                <a:spcPct val="107000"/>
              </a:lnSpc>
              <a:spcAft>
                <a:spcPts val="800"/>
              </a:spcAft>
            </a:pPr>
            <a:r>
              <a:rPr lang="ar-SA" sz="3200" dirty="0">
                <a:latin typeface="Times New Roman" panose="02020603050405020304" pitchFamily="18" charset="0"/>
                <a:ea typeface="Times New Roman" panose="02020603050405020304" pitchFamily="18" charset="0"/>
                <a:cs typeface="B Nazanin" panose="00000400000000000000" pitchFamily="2" charset="-78"/>
              </a:rPr>
              <a:t>گسترش وبای بزرگ </a:t>
            </a:r>
            <a:r>
              <a:rPr lang="fa-IR" sz="3200" dirty="0" smtClean="0">
                <a:latin typeface="Times New Roman" panose="02020603050405020304" pitchFamily="18" charset="0"/>
                <a:ea typeface="Times New Roman" panose="02020603050405020304" pitchFamily="18" charset="0"/>
                <a:cs typeface="B Nazanin" panose="00000400000000000000" pitchFamily="2" charset="-78"/>
              </a:rPr>
              <a:t>1236 قمری</a:t>
            </a:r>
            <a:r>
              <a:rPr lang="ar-SA" sz="32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3200" dirty="0" smtClean="0">
                <a:latin typeface="Times New Roman" panose="02020603050405020304" pitchFamily="18" charset="0"/>
                <a:ea typeface="Times New Roman" panose="02020603050405020304" pitchFamily="18" charset="0"/>
                <a:cs typeface="B Nazanin" panose="00000400000000000000" pitchFamily="2" charset="-78"/>
              </a:rPr>
              <a:t>"پاندمی اول"</a:t>
            </a:r>
            <a:r>
              <a:rPr lang="ar-SA" sz="3200" dirty="0" smtClean="0">
                <a:latin typeface="Times New Roman" panose="02020603050405020304" pitchFamily="18" charset="0"/>
                <a:ea typeface="Times New Roman" panose="02020603050405020304" pitchFamily="18" charset="0"/>
                <a:cs typeface="B Nazanin" panose="00000400000000000000" pitchFamily="2" charset="-78"/>
              </a:rPr>
              <a:t>در </a:t>
            </a:r>
            <a:r>
              <a:rPr lang="ar-SA" sz="3200" dirty="0">
                <a:latin typeface="Times New Roman" panose="02020603050405020304" pitchFamily="18" charset="0"/>
                <a:ea typeface="Times New Roman" panose="02020603050405020304" pitchFamily="18" charset="0"/>
                <a:cs typeface="B Nazanin" panose="00000400000000000000" pitchFamily="2" charset="-78"/>
              </a:rPr>
              <a:t>ایران بی‌‌‌‌‌‌‌‌‌سابقه بود. در خلیج فارس روزی 1500 نفر را می‌‌‌‌‌‌‌‌‌کشت و چون به ناچار اجساد را به دریا می‌‌‌‌‌‌‌‌‌ریختند، بیماری گسترش می‌یافت. طوری که بعد از رسیدن به شیراز، در عرض </a:t>
            </a:r>
            <a:r>
              <a:rPr lang="ar-SA" sz="3200" dirty="0" smtClean="0">
                <a:latin typeface="Times New Roman" panose="02020603050405020304" pitchFamily="18" charset="0"/>
                <a:ea typeface="Times New Roman" panose="02020603050405020304" pitchFamily="18" charset="0"/>
                <a:cs typeface="B Nazanin" panose="00000400000000000000" pitchFamily="2" charset="-78"/>
              </a:rPr>
              <a:t>4 </a:t>
            </a:r>
            <a:r>
              <a:rPr lang="ar-SA" sz="3200" dirty="0">
                <a:latin typeface="Times New Roman" panose="02020603050405020304" pitchFamily="18" charset="0"/>
                <a:ea typeface="Times New Roman" panose="02020603050405020304" pitchFamily="18" charset="0"/>
                <a:cs typeface="B Nazanin" panose="00000400000000000000" pitchFamily="2" charset="-78"/>
              </a:rPr>
              <a:t>هفته، دو سوم شهروندان آن، مردند</a:t>
            </a:r>
            <a:r>
              <a:rPr lang="en-US" sz="3200" dirty="0">
                <a:latin typeface="Times New Roman" panose="02020603050405020304" pitchFamily="18" charset="0"/>
                <a:ea typeface="Times New Roman" panose="02020603050405020304" pitchFamily="18" charset="0"/>
                <a:cs typeface="B Nazanin" panose="00000400000000000000" pitchFamily="2" charset="-78"/>
              </a:rPr>
              <a:t>.</a:t>
            </a:r>
            <a:endParaRPr lang="en-US" sz="32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3200" dirty="0">
                <a:latin typeface="Times New Roman" panose="02020603050405020304" pitchFamily="18" charset="0"/>
                <a:ea typeface="Times New Roman" panose="02020603050405020304" pitchFamily="18" charset="0"/>
                <a:cs typeface="B Nazanin" panose="00000400000000000000" pitchFamily="2" charset="-78"/>
              </a:rPr>
              <a:t>حاج زین‌‌‌‌‌‌‌‌‌العابدین شیروانی هم که از آن ولایت می‌‌‌‌‌‌‌‌‌گذشت نقل می‌‌‌‌‌‌‌‌‌کند: «شیرازیان کفاره‌‌‌‌‌‌‌‌‌ی گناهان خود را می‌‌‌‌‌‌‌‌‌دادند و باری‌‌‌‌‌‌‌‌‌تعالی بلای وبا را بر آن‌‌‌‌‌‌‌‌‌ها گماشت و در مدت قلیلی جمع کثیری طریق عدم پیش گرفتند.» این وبا از شیراز به مرکز ایران رسید، در سراسر مملکت </a:t>
            </a:r>
            <a:r>
              <a:rPr lang="ar-SA" sz="3200" dirty="0">
                <a:latin typeface="Times New Roman" panose="02020603050405020304" pitchFamily="18" charset="0"/>
                <a:ea typeface="Times New Roman" panose="02020603050405020304" pitchFamily="18" charset="0"/>
                <a:cs typeface="Calibri" panose="020F0502020204030204" pitchFamily="34" charset="0"/>
              </a:rPr>
              <a:t>"</a:t>
            </a:r>
            <a:r>
              <a:rPr lang="ar-SA" sz="32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از </a:t>
            </a:r>
            <a:r>
              <a:rPr lang="ar-SA" sz="3200" dirty="0" smtClean="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صد</a:t>
            </a:r>
            <a:r>
              <a:rPr lang="fa-IR" sz="3200" dirty="0" smtClean="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 </a:t>
            </a:r>
            <a:r>
              <a:rPr lang="ar-SA" sz="3200" dirty="0" smtClean="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هزار </a:t>
            </a:r>
            <a:r>
              <a:rPr lang="ar-SA" sz="32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تن افزون بکشت</a:t>
            </a:r>
            <a:r>
              <a:rPr lang="ar-SA" sz="3200" dirty="0">
                <a:latin typeface="Times New Roman" panose="02020603050405020304" pitchFamily="18" charset="0"/>
                <a:ea typeface="Times New Roman" panose="02020603050405020304" pitchFamily="18"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0394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وبای التور</a:t>
            </a:r>
            <a:endParaRPr lang="fa-IR" dirty="0"/>
          </a:p>
        </p:txBody>
      </p:sp>
      <p:sp>
        <p:nvSpPr>
          <p:cNvPr id="4" name="Rectangle 3"/>
          <p:cNvSpPr/>
          <p:nvPr/>
        </p:nvSpPr>
        <p:spPr>
          <a:xfrm>
            <a:off x="2237874" y="1216025"/>
            <a:ext cx="9348537" cy="4524315"/>
          </a:xfrm>
          <a:prstGeom prst="rect">
            <a:avLst/>
          </a:prstGeom>
        </p:spPr>
        <p:txBody>
          <a:bodyPr wrap="square">
            <a:spAutoFit/>
          </a:bodyPr>
          <a:lstStyle/>
          <a:p>
            <a:pPr algn="just">
              <a:buClr>
                <a:srgbClr val="FF0000"/>
              </a:buClr>
              <a:defRPr/>
            </a:pPr>
            <a:r>
              <a:rPr lang="fa-IR" sz="2600" b="1" dirty="0" smtClean="0">
                <a:latin typeface="Times New Roman" panose="02020603050405020304" pitchFamily="18" charset="0"/>
                <a:ea typeface="Times New Roman" panose="02020603050405020304" pitchFamily="18" charset="0"/>
                <a:cs typeface="B Nazanin" panose="00000400000000000000" pitchFamily="2" charset="-78"/>
              </a:rPr>
              <a:t>اولین همه گیری وبا در ایران در سال 1344 اتفاق افتاد.</a:t>
            </a:r>
          </a:p>
          <a:p>
            <a:pPr algn="just">
              <a:buClr>
                <a:srgbClr val="FF0000"/>
              </a:buClr>
              <a:defRPr/>
            </a:pPr>
            <a:r>
              <a:rPr lang="ar-SA" sz="2600" b="1" dirty="0" smtClean="0">
                <a:latin typeface="Times New Roman" panose="02020603050405020304" pitchFamily="18" charset="0"/>
                <a:ea typeface="Times New Roman" panose="02020603050405020304" pitchFamily="18" charset="0"/>
                <a:cs typeface="B Nazanin" panose="00000400000000000000" pitchFamily="2" charset="-78"/>
              </a:rPr>
              <a:t>اولین سروتایپ شناسایی شده در ایران سروتایپ اوگاوا بود</a:t>
            </a:r>
            <a:r>
              <a:rPr lang="en-US" sz="2600" b="1" dirty="0" smtClean="0">
                <a:latin typeface="Times New Roman" panose="02020603050405020304" pitchFamily="18" charset="0"/>
                <a:ea typeface="Times New Roman" panose="02020603050405020304" pitchFamily="18" charset="0"/>
                <a:cs typeface="B Nazanin" panose="00000400000000000000" pitchFamily="2" charset="-78"/>
              </a:rPr>
              <a:t>.</a:t>
            </a:r>
            <a:endParaRPr lang="fa-IR" sz="2600" b="1"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
              <a:buClr>
                <a:srgbClr val="FF0000"/>
              </a:buClr>
              <a:defRPr/>
            </a:pPr>
            <a:r>
              <a:rPr lang="ar-SA" sz="2600" b="1" dirty="0" smtClean="0"/>
              <a:t> </a:t>
            </a:r>
            <a:r>
              <a:rPr lang="ar-SA" sz="2600" b="1" dirty="0">
                <a:cs typeface="B Nazanin" panose="00000400000000000000" pitchFamily="2" charset="-78"/>
              </a:rPr>
              <a:t>سروتایپ اینهابا اوایل </a:t>
            </a:r>
            <a:r>
              <a:rPr lang="ar-SA" sz="2600" b="1" dirty="0" smtClean="0">
                <a:cs typeface="B Nazanin" panose="00000400000000000000" pitchFamily="2" charset="-78"/>
              </a:rPr>
              <a:t>سال</a:t>
            </a:r>
            <a:r>
              <a:rPr lang="fa-IR" sz="2600" b="1" dirty="0" smtClean="0">
                <a:cs typeface="B Nazanin" panose="00000400000000000000" pitchFamily="2" charset="-78"/>
              </a:rPr>
              <a:t>1350</a:t>
            </a:r>
            <a:r>
              <a:rPr lang="ar-SA" sz="2600" b="1" dirty="0" smtClean="0">
                <a:cs typeface="B Nazanin" panose="00000400000000000000" pitchFamily="2" charset="-78"/>
              </a:rPr>
              <a:t> </a:t>
            </a:r>
            <a:r>
              <a:rPr lang="fa-IR" sz="2600" b="1" dirty="0" smtClean="0">
                <a:cs typeface="B Nazanin" panose="00000400000000000000" pitchFamily="2" charset="-78"/>
              </a:rPr>
              <a:t>شمسی</a:t>
            </a:r>
            <a:r>
              <a:rPr lang="ar-SA" sz="2600" b="1" dirty="0" smtClean="0">
                <a:cs typeface="B Nazanin" panose="00000400000000000000" pitchFamily="2" charset="-78"/>
              </a:rPr>
              <a:t> </a:t>
            </a:r>
            <a:r>
              <a:rPr lang="ar-SA" sz="2600" b="1" dirty="0">
                <a:cs typeface="B Nazanin" panose="00000400000000000000" pitchFamily="2" charset="-78"/>
              </a:rPr>
              <a:t>در ایران دیده شد و سپس به‌طور متناوب تا سال </a:t>
            </a:r>
            <a:r>
              <a:rPr lang="fa-IR" sz="2600" b="1" dirty="0">
                <a:cs typeface="B Nazanin" panose="00000400000000000000" pitchFamily="2" charset="-78"/>
              </a:rPr>
              <a:t>۱۳۵۶</a:t>
            </a:r>
            <a:r>
              <a:rPr lang="ar-SA" sz="2600" b="1" dirty="0">
                <a:cs typeface="B Nazanin" panose="00000400000000000000" pitchFamily="2" charset="-78"/>
              </a:rPr>
              <a:t> </a:t>
            </a:r>
            <a:r>
              <a:rPr lang="ar-SA" sz="2600" b="1" dirty="0" smtClean="0">
                <a:cs typeface="B Nazanin" panose="00000400000000000000" pitchFamily="2" charset="-78"/>
              </a:rPr>
              <a:t>اینهابا </a:t>
            </a:r>
            <a:r>
              <a:rPr lang="ar-SA" sz="2600" b="1" dirty="0">
                <a:cs typeface="B Nazanin" panose="00000400000000000000" pitchFamily="2" charset="-78"/>
              </a:rPr>
              <a:t>و اوگاوا در ایران دیده می‌شد. پس از سال </a:t>
            </a:r>
            <a:r>
              <a:rPr lang="fa-IR" sz="2600" b="1" dirty="0">
                <a:cs typeface="B Nazanin" panose="00000400000000000000" pitchFamily="2" charset="-78"/>
              </a:rPr>
              <a:t>۱۳۵۶</a:t>
            </a:r>
            <a:r>
              <a:rPr lang="ar-SA" sz="2600" b="1" dirty="0">
                <a:cs typeface="B Nazanin" panose="00000400000000000000" pitchFamily="2" charset="-78"/>
              </a:rPr>
              <a:t> تقریباً تمام موارد </a:t>
            </a:r>
            <a:r>
              <a:rPr lang="fa-IR" sz="2600" b="1" dirty="0" smtClean="0">
                <a:cs typeface="B Nazanin" panose="00000400000000000000" pitchFamily="2" charset="-78"/>
              </a:rPr>
              <a:t>وبا </a:t>
            </a:r>
            <a:r>
              <a:rPr lang="ar-SA" sz="2600" b="1" dirty="0" smtClean="0">
                <a:cs typeface="B Nazanin" panose="00000400000000000000" pitchFamily="2" charset="-78"/>
              </a:rPr>
              <a:t>در </a:t>
            </a:r>
            <a:r>
              <a:rPr lang="ar-SA" sz="2600" b="1" dirty="0">
                <a:cs typeface="B Nazanin" panose="00000400000000000000" pitchFamily="2" charset="-78"/>
              </a:rPr>
              <a:t>ایران اوگاوا بود</a:t>
            </a:r>
            <a:r>
              <a:rPr lang="en-US" sz="2600" b="1" dirty="0" smtClean="0">
                <a:cs typeface="B Nazanin" panose="00000400000000000000" pitchFamily="2" charset="-78"/>
              </a:rPr>
              <a:t>.</a:t>
            </a:r>
            <a:endParaRPr lang="fa-IR" sz="2600" b="1" dirty="0" smtClean="0">
              <a:cs typeface="B Nazanin" panose="00000400000000000000" pitchFamily="2" charset="-78"/>
            </a:endParaRPr>
          </a:p>
          <a:p>
            <a:pPr algn="just">
              <a:buClr>
                <a:srgbClr val="FF0000"/>
              </a:buClr>
              <a:defRPr/>
            </a:pPr>
            <a:r>
              <a:rPr lang="ar-SA" sz="2600" b="1" dirty="0">
                <a:cs typeface="B Nazanin" panose="00000400000000000000" pitchFamily="2" charset="-78"/>
              </a:rPr>
              <a:t>در ایران از سال </a:t>
            </a:r>
            <a:r>
              <a:rPr lang="fa-IR" sz="2600" b="1" dirty="0" smtClean="0">
                <a:cs typeface="B Nazanin" panose="00000400000000000000" pitchFamily="2" charset="-78"/>
              </a:rPr>
              <a:t>1379</a:t>
            </a:r>
            <a:r>
              <a:rPr lang="ar-SA" sz="2600" b="1" dirty="0" smtClean="0">
                <a:cs typeface="B Nazanin" panose="00000400000000000000" pitchFamily="2" charset="-78"/>
              </a:rPr>
              <a:t> </a:t>
            </a:r>
            <a:r>
              <a:rPr lang="ar-SA" sz="2600" b="1" dirty="0">
                <a:cs typeface="B Nazanin" panose="00000400000000000000" pitchFamily="2" charset="-78"/>
              </a:rPr>
              <a:t>تا </a:t>
            </a:r>
            <a:r>
              <a:rPr lang="fa-IR" sz="2600" b="1" dirty="0" smtClean="0">
                <a:cs typeface="B Nazanin" panose="00000400000000000000" pitchFamily="2" charset="-78"/>
              </a:rPr>
              <a:t>1384</a:t>
            </a:r>
            <a:r>
              <a:rPr lang="ar-SA" sz="2600" b="1" dirty="0" smtClean="0">
                <a:cs typeface="B Nazanin" panose="00000400000000000000" pitchFamily="2" charset="-78"/>
              </a:rPr>
              <a:t>سالانه </a:t>
            </a:r>
            <a:r>
              <a:rPr lang="ar-SA" sz="2600" b="1" dirty="0">
                <a:cs typeface="B Nazanin" panose="00000400000000000000" pitchFamily="2" charset="-78"/>
              </a:rPr>
              <a:t>نزدیک به </a:t>
            </a:r>
            <a:r>
              <a:rPr lang="fa-IR" sz="2600" b="1" dirty="0">
                <a:cs typeface="B Nazanin" panose="00000400000000000000" pitchFamily="2" charset="-78"/>
              </a:rPr>
              <a:t>۱۰۰</a:t>
            </a:r>
            <a:r>
              <a:rPr lang="ar-SA" sz="2600" b="1" dirty="0">
                <a:cs typeface="B Nazanin" panose="00000400000000000000" pitchFamily="2" charset="-78"/>
              </a:rPr>
              <a:t> مورد بیماری وبا گزارش گردیده‌است. </a:t>
            </a:r>
            <a:endParaRPr lang="fa-IR" sz="2600" b="1" dirty="0" smtClean="0">
              <a:cs typeface="B Nazanin" panose="00000400000000000000" pitchFamily="2" charset="-78"/>
            </a:endParaRPr>
          </a:p>
          <a:p>
            <a:pPr algn="just">
              <a:buClr>
                <a:srgbClr val="FF0000"/>
              </a:buClr>
              <a:defRPr/>
            </a:pPr>
            <a:r>
              <a:rPr lang="ar-SA" sz="2600" b="1" dirty="0" smtClean="0">
                <a:cs typeface="B Nazanin" panose="00000400000000000000" pitchFamily="2" charset="-78"/>
              </a:rPr>
              <a:t>در </a:t>
            </a:r>
            <a:r>
              <a:rPr lang="ar-SA" sz="2600" b="1" dirty="0">
                <a:cs typeface="B Nazanin" panose="00000400000000000000" pitchFamily="2" charset="-78"/>
              </a:rPr>
              <a:t>اپیدمی </a:t>
            </a:r>
            <a:r>
              <a:rPr lang="fa-IR" sz="2600" b="1" dirty="0">
                <a:cs typeface="B Nazanin" panose="00000400000000000000" pitchFamily="2" charset="-78"/>
              </a:rPr>
              <a:t>۱۳۷۷</a:t>
            </a:r>
            <a:r>
              <a:rPr lang="ar-SA" sz="2600" b="1" dirty="0">
                <a:cs typeface="B Nazanin" panose="00000400000000000000" pitchFamily="2" charset="-78"/>
              </a:rPr>
              <a:t> حدود </a:t>
            </a:r>
            <a:r>
              <a:rPr lang="fa-IR" sz="2600" b="1" dirty="0">
                <a:cs typeface="B Nazanin" panose="00000400000000000000" pitchFamily="2" charset="-78"/>
              </a:rPr>
              <a:t>۱۱۰۰۰</a:t>
            </a:r>
            <a:r>
              <a:rPr lang="ar-SA" sz="2600" b="1" dirty="0">
                <a:cs typeface="B Nazanin" panose="00000400000000000000" pitchFamily="2" charset="-78"/>
              </a:rPr>
              <a:t> مورد وبا و بیش از </a:t>
            </a:r>
            <a:r>
              <a:rPr lang="fa-IR" sz="2600" b="1" dirty="0" smtClean="0">
                <a:cs typeface="B Nazanin" panose="00000400000000000000" pitchFamily="2" charset="-78"/>
              </a:rPr>
              <a:t>100 مورد </a:t>
            </a:r>
            <a:r>
              <a:rPr lang="ar-SA" sz="2600" b="1" dirty="0" smtClean="0">
                <a:cs typeface="B Nazanin" panose="00000400000000000000" pitchFamily="2" charset="-78"/>
              </a:rPr>
              <a:t>فوتی </a:t>
            </a:r>
            <a:r>
              <a:rPr lang="ar-SA" sz="2600" b="1" dirty="0">
                <a:cs typeface="B Nazanin" panose="00000400000000000000" pitchFamily="2" charset="-78"/>
              </a:rPr>
              <a:t>در ایران گزارش گردید. </a:t>
            </a:r>
            <a:endParaRPr lang="fa-IR" sz="2600" b="1" dirty="0" smtClean="0">
              <a:cs typeface="B Nazanin" panose="00000400000000000000" pitchFamily="2" charset="-78"/>
            </a:endParaRPr>
          </a:p>
          <a:p>
            <a:pPr algn="just">
              <a:buClr>
                <a:srgbClr val="FF0000"/>
              </a:buClr>
              <a:defRPr/>
            </a:pPr>
            <a:r>
              <a:rPr lang="ar-SA" sz="2600" b="1" dirty="0" smtClean="0">
                <a:cs typeface="B Nazanin" panose="00000400000000000000" pitchFamily="2" charset="-78"/>
              </a:rPr>
              <a:t> </a:t>
            </a:r>
            <a:r>
              <a:rPr lang="ar-SA" sz="2600" b="1" dirty="0">
                <a:cs typeface="B Nazanin" panose="00000400000000000000" pitchFamily="2" charset="-78"/>
              </a:rPr>
              <a:t>تقریباً در تمام موارد میکروب از نوع </a:t>
            </a:r>
            <a:r>
              <a:rPr lang="ar-SA" sz="2600" b="1" dirty="0" smtClean="0">
                <a:cs typeface="B Nazanin" panose="00000400000000000000" pitchFamily="2" charset="-78"/>
              </a:rPr>
              <a:t>التور</a:t>
            </a:r>
            <a:r>
              <a:rPr lang="fa-IR" sz="2600" b="1" dirty="0" smtClean="0">
                <a:cs typeface="B Nazanin" panose="00000400000000000000" pitchFamily="2" charset="-78"/>
              </a:rPr>
              <a:t> و</a:t>
            </a:r>
            <a:r>
              <a:rPr lang="ar-SA" sz="2600" b="1" dirty="0" smtClean="0">
                <a:cs typeface="B Nazanin" panose="00000400000000000000" pitchFamily="2" charset="-78"/>
              </a:rPr>
              <a:t> </a:t>
            </a:r>
            <a:r>
              <a:rPr lang="ar-SA" sz="2600" b="1" dirty="0">
                <a:cs typeface="B Nazanin" panose="00000400000000000000" pitchFamily="2" charset="-78"/>
              </a:rPr>
              <a:t>سروتایپ اوگاوا بوده‌است.</a:t>
            </a:r>
            <a:endParaRPr lang="fa-IR" sz="2600" b="1" dirty="0" smtClean="0">
              <a:solidFill>
                <a:prstClr val="black"/>
              </a:solidFill>
              <a:effectLst>
                <a:outerShdw blurRad="38100" dist="38100" dir="2700000" algn="tl">
                  <a:srgbClr val="000000">
                    <a:alpha val="43137"/>
                  </a:srgbClr>
                </a:outerShdw>
              </a:effectLst>
              <a:latin typeface="Lucida Sans Unicode"/>
              <a:cs typeface="B Nazanin" pitchFamily="2" charset="-78"/>
            </a:endParaRPr>
          </a:p>
          <a:p>
            <a:pPr algn="just" rtl="0">
              <a:defRPr/>
            </a:pPr>
            <a:endParaRPr lang="fa-IR" sz="2800" b="1" dirty="0">
              <a:solidFill>
                <a:prstClr val="black"/>
              </a:solidFill>
              <a:effectLst>
                <a:outerShdw blurRad="38100" dist="38100" dir="2700000" algn="tl">
                  <a:srgbClr val="000000">
                    <a:alpha val="43137"/>
                  </a:srgbClr>
                </a:outerShdw>
              </a:effectLst>
              <a:latin typeface="Lucida Sans Unicode"/>
            </a:endParaRPr>
          </a:p>
        </p:txBody>
      </p:sp>
      <p:sp>
        <p:nvSpPr>
          <p:cNvPr id="6" name="Rectangle 7"/>
          <p:cNvSpPr>
            <a:spLocks noChangeArrowheads="1"/>
          </p:cNvSpPr>
          <p:nvPr/>
        </p:nvSpPr>
        <p:spPr bwMode="auto">
          <a:xfrm>
            <a:off x="5074820" y="187993"/>
            <a:ext cx="26098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sz="4500" dirty="0">
                <a:solidFill>
                  <a:srgbClr val="FF0000"/>
                </a:solidFill>
                <a:latin typeface="Lucida Sans Unicode" panose="020B0602030504020204" pitchFamily="34" charset="0"/>
                <a:cs typeface="B Titr" pitchFamily="2" charset="-78"/>
              </a:rPr>
              <a:t>وبا</a:t>
            </a:r>
            <a:endParaRPr lang="fa-IR" sz="4500" dirty="0">
              <a:solidFill>
                <a:prstClr val="black"/>
              </a:solidFill>
              <a:latin typeface="Lucida Sans Unicode" panose="020B0602030504020204" pitchFamily="34" charset="0"/>
            </a:endParaRPr>
          </a:p>
        </p:txBody>
      </p:sp>
    </p:spTree>
    <p:extLst>
      <p:ext uri="{BB962C8B-B14F-4D97-AF65-F5344CB8AC3E}">
        <p14:creationId xmlns:p14="http://schemas.microsoft.com/office/powerpoint/2010/main" val="342013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900" y="509207"/>
            <a:ext cx="8110150" cy="5257609"/>
          </a:xfrm>
          <a:prstGeom prst="rect">
            <a:avLst/>
          </a:prstGeom>
        </p:spPr>
        <p:txBody>
          <a:bodyPr/>
          <a:lstStyle>
            <a:lvl1pPr marL="171450" indent="-171450" algn="r" defTabSz="685800" rtl="1"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r" defTabSz="685800" rtl="1"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r" defTabSz="685800" rtl="1"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defTabSz="914400" fontAlgn="auto">
              <a:lnSpc>
                <a:spcPct val="100000"/>
              </a:lnSpc>
              <a:spcBef>
                <a:spcPts val="0"/>
              </a:spcBef>
              <a:spcAft>
                <a:spcPts val="0"/>
              </a:spcAft>
              <a:buNone/>
            </a:pPr>
            <a:r>
              <a:rPr lang="fa-IR" sz="2800" b="1" dirty="0">
                <a:solidFill>
                  <a:srgbClr val="EF1129"/>
                </a:solidFill>
                <a:latin typeface="BZarBold"/>
                <a:cs typeface="B Titr" pitchFamily="2" charset="-78"/>
              </a:rPr>
              <a:t>معرفي </a:t>
            </a:r>
            <a:r>
              <a:rPr lang="fa-IR" sz="2800" b="1" dirty="0" smtClean="0">
                <a:solidFill>
                  <a:srgbClr val="EF1129"/>
                </a:solidFill>
                <a:latin typeface="BZarBold"/>
                <a:cs typeface="B Titr" pitchFamily="2" charset="-78"/>
              </a:rPr>
              <a:t>بيماري</a:t>
            </a:r>
            <a:endParaRPr lang="fa-IR" sz="2800" dirty="0" smtClean="0">
              <a:cs typeface="B Titr" pitchFamily="2" charset="-78"/>
            </a:endParaRPr>
          </a:p>
          <a:p>
            <a:pPr marL="0" indent="0" algn="just">
              <a:lnSpc>
                <a:spcPct val="150000"/>
              </a:lnSpc>
            </a:pPr>
            <a:r>
              <a:rPr lang="ar-SA" sz="2400" b="1" dirty="0" smtClean="0">
                <a:cs typeface="B Nazanin" pitchFamily="2" charset="-78"/>
              </a:rPr>
              <a:t>وبا بیماری اسهالی است که توسط باکتریی به نام ویبریوکلرا(</a:t>
            </a:r>
            <a:r>
              <a:rPr lang="en-US" sz="2400" b="1" dirty="0" err="1" smtClean="0">
                <a:latin typeface="Andalus" panose="02020603050405020304" pitchFamily="18" charset="-78"/>
                <a:cs typeface="B Nazanin" pitchFamily="2" charset="-78"/>
              </a:rPr>
              <a:t>Vibrio</a:t>
            </a:r>
            <a:r>
              <a:rPr lang="fa-IR" sz="2400" b="1" dirty="0" smtClean="0">
                <a:latin typeface="Andalus" panose="02020603050405020304" pitchFamily="18" charset="-78"/>
                <a:cs typeface="B Nazanin" pitchFamily="2" charset="-78"/>
              </a:rPr>
              <a:t> </a:t>
            </a:r>
            <a:r>
              <a:rPr lang="en-US" sz="2400" b="1" dirty="0" smtClean="0">
                <a:latin typeface="Andalus" panose="02020603050405020304" pitchFamily="18" charset="-78"/>
                <a:cs typeface="B Nazanin" pitchFamily="2" charset="-78"/>
              </a:rPr>
              <a:t>cholera</a:t>
            </a:r>
            <a:r>
              <a:rPr lang="ar-SA" sz="2400" b="1" dirty="0" smtClean="0">
                <a:cs typeface="B Nazanin" pitchFamily="2" charset="-78"/>
              </a:rPr>
              <a:t>) در انسان ایجاد می شود. دوره نهفتگی این بیماری بر حسب مقاومت طبیعی بیمار و قدرت بیماری زایی میکروب از </a:t>
            </a:r>
            <a:r>
              <a:rPr lang="fa-IR" sz="2400" b="1" dirty="0" smtClean="0">
                <a:solidFill>
                  <a:srgbClr val="FF0000"/>
                </a:solidFill>
                <a:cs typeface="B Nazanin" pitchFamily="2" charset="-78"/>
              </a:rPr>
              <a:t>چندساعت</a:t>
            </a:r>
            <a:r>
              <a:rPr lang="ar-SA" sz="2400" b="1" dirty="0" smtClean="0">
                <a:cs typeface="B Nazanin" pitchFamily="2" charset="-78"/>
              </a:rPr>
              <a:t> تا </a:t>
            </a:r>
            <a:r>
              <a:rPr lang="ar-SA" sz="2400" b="1" dirty="0" smtClean="0">
                <a:solidFill>
                  <a:srgbClr val="FF0000"/>
                </a:solidFill>
                <a:cs typeface="B Nazanin" pitchFamily="2" charset="-78"/>
              </a:rPr>
              <a:t>پنج</a:t>
            </a:r>
            <a:r>
              <a:rPr lang="ar-SA" sz="2400" b="1" dirty="0" smtClean="0">
                <a:cs typeface="B Nazanin" pitchFamily="2" charset="-78"/>
              </a:rPr>
              <a:t> روز است.</a:t>
            </a:r>
            <a:endParaRPr lang="en-US" sz="2400" b="1" dirty="0" smtClean="0">
              <a:cs typeface="B Nazanin" pitchFamily="2" charset="-78"/>
            </a:endParaRPr>
          </a:p>
          <a:p>
            <a:pPr marL="0" indent="0" algn="just">
              <a:lnSpc>
                <a:spcPct val="150000"/>
              </a:lnSpc>
            </a:pPr>
            <a:r>
              <a:rPr lang="ar-SA" sz="2400" b="1" dirty="0" smtClean="0">
                <a:cs typeface="B Nazanin" pitchFamily="2" charset="-78"/>
              </a:rPr>
              <a:t> شروع بیماری</a:t>
            </a:r>
            <a:r>
              <a:rPr lang="ar-SA" sz="2400" b="1" dirty="0" smtClean="0">
                <a:solidFill>
                  <a:srgbClr val="FF0000"/>
                </a:solidFill>
                <a:cs typeface="B Nazanin" pitchFamily="2" charset="-78"/>
              </a:rPr>
              <a:t> ناگهانی و با اسهال و استفراغ شدید </a:t>
            </a:r>
            <a:r>
              <a:rPr lang="ar-SA" sz="2400" b="1" dirty="0" smtClean="0">
                <a:cs typeface="B Nazanin" pitchFamily="2" charset="-78"/>
              </a:rPr>
              <a:t>همراه است.هرچند اشکال خفیف با اسهال ساده نیز دیده می شود. </a:t>
            </a:r>
            <a:endParaRPr lang="fa-IR" sz="2400" b="1" dirty="0" smtClean="0">
              <a:cs typeface="B Nazanin" pitchFamily="2" charset="-78"/>
            </a:endParaRPr>
          </a:p>
          <a:p>
            <a:pPr marL="0" indent="0" algn="just">
              <a:lnSpc>
                <a:spcPct val="150000"/>
              </a:lnSpc>
            </a:pPr>
            <a:r>
              <a:rPr lang="fa-IR" sz="2400" b="1" dirty="0" smtClean="0">
                <a:cs typeface="B Nazanin" pitchFamily="2" charset="-78"/>
              </a:rPr>
              <a:t>متوسط دوره کمون بیماری وبا </a:t>
            </a:r>
            <a:r>
              <a:rPr lang="fa-IR" sz="2400" b="1" dirty="0" smtClean="0">
                <a:solidFill>
                  <a:srgbClr val="FF0000"/>
                </a:solidFill>
                <a:cs typeface="B Nazanin" pitchFamily="2" charset="-78"/>
              </a:rPr>
              <a:t>1-3روز</a:t>
            </a:r>
            <a:r>
              <a:rPr lang="fa-IR" sz="2400" b="1" dirty="0" smtClean="0">
                <a:cs typeface="B Nazanin" pitchFamily="2" charset="-78"/>
              </a:rPr>
              <a:t> می باشد.</a:t>
            </a:r>
            <a:endParaRPr lang="en-US" sz="2400" b="1" dirty="0" smtClean="0">
              <a:cs typeface="B Nazanin" pitchFamily="2" charset="-78"/>
            </a:endParaRPr>
          </a:p>
          <a:p>
            <a:pPr marL="0" indent="0">
              <a:lnSpc>
                <a:spcPct val="150000"/>
              </a:lnSpc>
            </a:pPr>
            <a:endParaRPr lang="en-US" sz="2800" dirty="0" smtClean="0"/>
          </a:p>
        </p:txBody>
      </p:sp>
      <p:pic>
        <p:nvPicPr>
          <p:cNvPr id="6" name="Picture 2"/>
          <p:cNvPicPr>
            <a:picLocks noChangeAspect="1" noChangeArrowheads="1"/>
          </p:cNvPicPr>
          <p:nvPr/>
        </p:nvPicPr>
        <p:blipFill>
          <a:blip r:embed="rId2" cstate="print"/>
          <a:srcRect/>
          <a:stretch>
            <a:fillRect/>
          </a:stretch>
        </p:blipFill>
        <p:spPr bwMode="auto">
          <a:xfrm>
            <a:off x="451264" y="1279223"/>
            <a:ext cx="3158836" cy="2057744"/>
          </a:xfrm>
          <a:prstGeom prst="rect">
            <a:avLst/>
          </a:prstGeom>
          <a:noFill/>
          <a:ln w="9525">
            <a:noFill/>
            <a:miter lim="800000"/>
            <a:headEnd/>
            <a:tailEnd/>
          </a:ln>
          <a:effectLst/>
        </p:spPr>
      </p:pic>
      <p:sp>
        <p:nvSpPr>
          <p:cNvPr id="7" name="Rectangle 6"/>
          <p:cNvSpPr/>
          <p:nvPr/>
        </p:nvSpPr>
        <p:spPr>
          <a:xfrm>
            <a:off x="843305" y="3748094"/>
            <a:ext cx="263580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0" cap="none" spc="0" normalizeH="0" baseline="0" noProof="0" dirty="0" smtClean="0">
                <a:ln>
                  <a:noFill/>
                </a:ln>
                <a:solidFill>
                  <a:prstClr val="black"/>
                </a:solidFill>
                <a:uLnTx/>
                <a:uFillTx/>
                <a:latin typeface="Arial" pitchFamily="34" charset="0"/>
                <a:cs typeface="B Titr" pitchFamily="2" charset="-78"/>
              </a:rPr>
              <a:t>Vibrio cholera</a:t>
            </a:r>
            <a:endParaRPr kumimoji="0" lang="en-US" sz="2400" b="1" u="none" strike="noStrike" kern="0" cap="none" spc="0" normalizeH="0" baseline="0" noProof="0" dirty="0" smtClean="0">
              <a:ln>
                <a:noFill/>
              </a:ln>
              <a:solidFill>
                <a:prstClr val="black"/>
              </a:solidFill>
              <a:uLnTx/>
              <a:uFillTx/>
              <a:cs typeface="B Titr" pitchFamily="2" charset="-78"/>
            </a:endParaRPr>
          </a:p>
        </p:txBody>
      </p:sp>
    </p:spTree>
    <p:extLst>
      <p:ext uri="{BB962C8B-B14F-4D97-AF65-F5344CB8AC3E}">
        <p14:creationId xmlns:p14="http://schemas.microsoft.com/office/powerpoint/2010/main" val="91793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5623</TotalTime>
  <Words>2584</Words>
  <Application>Microsoft Office PowerPoint</Application>
  <PresentationFormat>Widescreen</PresentationFormat>
  <Paragraphs>208</Paragraphs>
  <Slides>36</Slides>
  <Notes>1</Notes>
  <HiddenSlides>0</HiddenSlides>
  <MMClips>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36</vt:i4>
      </vt:variant>
    </vt:vector>
  </HeadingPairs>
  <TitlesOfParts>
    <vt:vector size="58" baseType="lpstr">
      <vt:lpstr>Andalus</vt:lpstr>
      <vt:lpstr>Arial</vt:lpstr>
      <vt:lpstr>B Nazanin</vt:lpstr>
      <vt:lpstr>B Titr</vt:lpstr>
      <vt:lpstr>B Yagut</vt:lpstr>
      <vt:lpstr>B Zar</vt:lpstr>
      <vt:lpstr>BMitra</vt:lpstr>
      <vt:lpstr>BNazanin</vt:lpstr>
      <vt:lpstr>BNazanin,Bold</vt:lpstr>
      <vt:lpstr>BTitr,Bold</vt:lpstr>
      <vt:lpstr>BZarBold</vt:lpstr>
      <vt:lpstr>Calibri</vt:lpstr>
      <vt:lpstr>Calibri Light</vt:lpstr>
      <vt:lpstr>Georgia</vt:lpstr>
      <vt:lpstr>Lucida Sans Unicode</vt:lpstr>
      <vt:lpstr>Mitra</vt:lpstr>
      <vt:lpstr>Persian</vt:lpstr>
      <vt:lpstr>Tahoma</vt:lpstr>
      <vt:lpstr>Times New Roman</vt:lpstr>
      <vt:lpstr>TimesNewRoman,Bold</vt:lpstr>
      <vt:lpstr>Wingdings</vt:lpstr>
      <vt:lpstr>1_Office Theme</vt:lpstr>
      <vt:lpstr>دانشگاه علوم شهیدبهشتی شبکه بهداشت ودرمان شمیرانات واحدبیماری های واگیر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مخزن تکثیر،دوزعفونی و زمان دوبرابر شدن ویبریو کلرا</vt:lpstr>
      <vt:lpstr>                                                                                  زمان بقاء ویبریو کلرا  در دمای 2-4 درجه سانتیگراد: 1-35 روز دردمای اتاق: 1 -14 روز درآب چاه: 5-24 روز دریخ: 28-35 روز درظروف فلزی: 1-2 روز در غذاهای دریایی فریزشده: بیش از 6ماه ویبریو کلرا به خشکی حساس بوده و در مدت کوتاهی از بین می رود.  نکته:جوشاندن آب به مدت 3دقیقه باعث از بین رفتن میکروب وبا می شود.     </vt:lpstr>
      <vt:lpstr>PowerPoint Presentation</vt:lpstr>
      <vt:lpstr>PowerPoint Presentation</vt:lpstr>
      <vt:lpstr>PowerPoint Presentation</vt:lpstr>
      <vt:lpstr>PowerPoint Presentation</vt:lpstr>
      <vt:lpstr>آنتی بیوتیک های توصیه شده برای درمان مبتلایان به وبا 1403</vt:lpstr>
      <vt:lpstr>PowerPoint Presentation</vt:lpstr>
      <vt:lpstr>دردرمان بیماران مبتلا به وبا مایع درمانی بیشتر از درمان با آنتی بیوتیک اهمیت دارد.  آنتی بیوتیک تراپی به هیچ عنوان جایگزین مایع درمانی نخواهد بود.  به طور معمول بیماران مبتلا به وبا بدون علائم اسهالی یا کم ابی نیاز به مصرف آنتی بیوتیک ندارند. همزمان با مایع درمانی، درمان با آنتی بیوتیک برای موارد ابتلا به شکل شدید و متوسط وبا تو صیه می شود. همچنین در بیماران دچار کل آبی شدید یا کم آبی نسبی که در طی مایع درمانی همچنان حجم بالایی مدفوع از دست میدهند ،در زنان باردار، بیماران دچار بیماریهای همراه از قبیل سوء تغذیه حاد شدید و مبتلایان به عفونت HIV نیز استفاده ازآنتی بیوتیک توصیه می شود.</vt:lpstr>
      <vt:lpstr>استفاده از مکمل رویZinc بویژه در کودکان زیر 5 سال مبتلا به وبا تو صیه می شود .  درمان با مکمل روی بلافاصله شروع و برای 2 هفته استفاده شود.  (در کودکان زیر 6 ماه روزانه 10 میلی گرم  در کودکان6 ماه یا بزرگتر روزانه 20 میلی گرم) در شرایط وقوع اپیدمی در بیماران دچار استفراغ شدید که تحمل خوراکی نداشته و دچار اسهال حاد شدید یا اسهال انفجاری هستند می توان به عنوان اولین دوز آنتی بیوتیک از شکل تزریقی آنتی بیوتیک های تو صیه شده در جدول درمان از قبیل آزیترومایسین یا سیپروفلوکساسین که فراورده تزریقی آن در دسترس است، استفاده نمود.  </vt:lpstr>
      <vt:lpstr>عوامل موثر و مساعدکننده بیماری وبا</vt:lpstr>
      <vt:lpstr>عوامل موثر و مساعدکننده بیماری وبا</vt:lpstr>
      <vt:lpstr>چالش ها دركنترل اپيدمي وبا</vt:lpstr>
      <vt:lpstr>PowerPoint Presentation</vt:lpstr>
      <vt:lpstr>سبزیجات آلوده مهمترین منبع آلودگی وشیوع بیماری وبا</vt:lpstr>
      <vt:lpstr>روش صحیح سالم سازی سبزیجات ومیوه جات خام مصرفی</vt:lpstr>
      <vt:lpstr>روش صحیح شستشوی سبزیجات ومیوه جات خام مصرفی</vt:lpstr>
      <vt:lpstr>روش صحیح شستشوی سبزیجات ومیوه جات خام مصرفی</vt:lpstr>
      <vt:lpstr>روش صحیح شستشوی سبزیجات ومیوه جات خام مصرفی</vt:lpstr>
      <vt:lpstr>روش صحیح شستشوی سبزیجات ومیوه جات خام مصرفی</vt:lpstr>
      <vt:lpstr>روش صحیح شستشوی سبزیجات ومیوه جات خام مصرفی</vt:lpstr>
      <vt:lpstr>روش صحیح شستشوی سبزیجات ومیوه جات خام مصرفی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NAJAFI-LAB</dc:creator>
  <cp:lastModifiedBy>a.feizi</cp:lastModifiedBy>
  <cp:revision>518</cp:revision>
  <dcterms:created xsi:type="dcterms:W3CDTF">2015-01-29T09:08:20Z</dcterms:created>
  <dcterms:modified xsi:type="dcterms:W3CDTF">2025-07-20T08:00:07Z</dcterms:modified>
</cp:coreProperties>
</file>